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Overpass Black"/>
      <p:bold r:id="rId24"/>
      <p:boldItalic r:id="rId25"/>
    </p:embeddedFont>
    <p:embeddedFont>
      <p:font typeface="Anonymous Pro"/>
      <p:regular r:id="rId26"/>
      <p:bold r:id="rId27"/>
      <p:italic r:id="rId28"/>
      <p:boldItalic r:id="rId29"/>
    </p:embeddedFont>
    <p:embeddedFont>
      <p:font typeface="Fira Sans Extra Condensed Medium"/>
      <p:regular r:id="rId30"/>
      <p:bold r:id="rId31"/>
      <p:italic r:id="rId32"/>
      <p:boldItalic r:id="rId33"/>
    </p:embeddedFont>
    <p:embeddedFont>
      <p:font typeface="Overpass"/>
      <p:regular r:id="rId34"/>
      <p:bold r:id="rId35"/>
      <p:italic r:id="rId36"/>
      <p:boldItalic r:id="rId37"/>
    </p:embeddedFont>
    <p:embeddedFont>
      <p:font typeface="Maven Pro"/>
      <p:regular r:id="rId38"/>
      <p:bold r:id="rId39"/>
    </p:embeddedFont>
    <p:embeddedFont>
      <p:font typeface="Open Sans SemiBold"/>
      <p:regular r:id="rId40"/>
      <p:bold r:id="rId41"/>
      <p:italic r:id="rId42"/>
      <p:boldItalic r:id="rId43"/>
    </p:embeddedFont>
    <p:embeddedFont>
      <p:font typeface="Josefin Sans"/>
      <p:regular r:id="rId44"/>
      <p:bold r:id="rId45"/>
      <p:italic r:id="rId46"/>
      <p:boldItalic r:id="rId47"/>
    </p:embeddedFont>
    <p:embeddedFont>
      <p:font typeface="Overpass SemiBold"/>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SemiBold-regular.fntdata"/><Relationship Id="rId42" Type="http://schemas.openxmlformats.org/officeDocument/2006/relationships/font" Target="fonts/OpenSansSemiBold-italic.fntdata"/><Relationship Id="rId41" Type="http://schemas.openxmlformats.org/officeDocument/2006/relationships/font" Target="fonts/OpenSansSemiBold-bold.fntdata"/><Relationship Id="rId44" Type="http://schemas.openxmlformats.org/officeDocument/2006/relationships/font" Target="fonts/JosefinSans-regular.fntdata"/><Relationship Id="rId43" Type="http://schemas.openxmlformats.org/officeDocument/2006/relationships/font" Target="fonts/OpenSansSemiBold-boldItalic.fntdata"/><Relationship Id="rId46" Type="http://schemas.openxmlformats.org/officeDocument/2006/relationships/font" Target="fonts/JosefinSans-italic.fntdata"/><Relationship Id="rId45" Type="http://schemas.openxmlformats.org/officeDocument/2006/relationships/font" Target="fonts/Josefi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verpassSemiBold-regular.fntdata"/><Relationship Id="rId47" Type="http://schemas.openxmlformats.org/officeDocument/2006/relationships/font" Target="fonts/JosefinSans-boldItalic.fntdata"/><Relationship Id="rId49" Type="http://schemas.openxmlformats.org/officeDocument/2006/relationships/font" Target="fonts/Overpass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33" Type="http://schemas.openxmlformats.org/officeDocument/2006/relationships/font" Target="fonts/FiraSansExtraCondensedMedium-boldItalic.fntdata"/><Relationship Id="rId32" Type="http://schemas.openxmlformats.org/officeDocument/2006/relationships/font" Target="fonts/FiraSansExtraCondensedMedium-italic.fntdata"/><Relationship Id="rId35" Type="http://schemas.openxmlformats.org/officeDocument/2006/relationships/font" Target="fonts/Overpass-bold.fntdata"/><Relationship Id="rId34" Type="http://schemas.openxmlformats.org/officeDocument/2006/relationships/font" Target="fonts/Overpass-regular.fntdata"/><Relationship Id="rId37" Type="http://schemas.openxmlformats.org/officeDocument/2006/relationships/font" Target="fonts/Overpass-boldItalic.fntdata"/><Relationship Id="rId36" Type="http://schemas.openxmlformats.org/officeDocument/2006/relationships/font" Target="fonts/Overpass-italic.fntdata"/><Relationship Id="rId39" Type="http://schemas.openxmlformats.org/officeDocument/2006/relationships/font" Target="fonts/MavenPro-bold.fntdata"/><Relationship Id="rId38" Type="http://schemas.openxmlformats.org/officeDocument/2006/relationships/font" Target="fonts/MavenPr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verpassBlack-bold.fntdata"/><Relationship Id="rId23" Type="http://schemas.openxmlformats.org/officeDocument/2006/relationships/slide" Target="slides/slide18.xml"/><Relationship Id="rId26" Type="http://schemas.openxmlformats.org/officeDocument/2006/relationships/font" Target="fonts/AnonymousPro-regular.fntdata"/><Relationship Id="rId25" Type="http://schemas.openxmlformats.org/officeDocument/2006/relationships/font" Target="fonts/OverpassBlack-boldItalic.fntdata"/><Relationship Id="rId28" Type="http://schemas.openxmlformats.org/officeDocument/2006/relationships/font" Target="fonts/AnonymousPro-italic.fntdata"/><Relationship Id="rId27" Type="http://schemas.openxmlformats.org/officeDocument/2006/relationships/font" Target="fonts/AnonymousPro-bold.fntdata"/><Relationship Id="rId29" Type="http://schemas.openxmlformats.org/officeDocument/2006/relationships/font" Target="fonts/AnonymousPro-boldItalic.fntdata"/><Relationship Id="rId51" Type="http://schemas.openxmlformats.org/officeDocument/2006/relationships/font" Target="fonts/OverpassSemiBold-boldItalic.fntdata"/><Relationship Id="rId50" Type="http://schemas.openxmlformats.org/officeDocument/2006/relationships/font" Target="fonts/OverpassSemiBold-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6.xml"/><Relationship Id="rId55" Type="http://schemas.openxmlformats.org/officeDocument/2006/relationships/font" Target="fonts/OpenSans-boldItalic.fntdata"/><Relationship Id="rId10" Type="http://schemas.openxmlformats.org/officeDocument/2006/relationships/slide" Target="slides/slide5.xml"/><Relationship Id="rId54"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2cb651b04b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2cb651b04b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cb651b04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2cb651b04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2cb30f4922d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2cb30f4922d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2cb651b04b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2cb651b04b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2cb651b04b5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2cb651b04b5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2cb651b04b5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2cb651b04b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2cb30f4922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2cb30f4922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2cb651b04b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2cb651b04b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2cb30f4922d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2cb30f4922d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2cb30f4922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2cb30f4922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2cb3a5aaa71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2cb3a5aaa71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2cb30f4922d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2cb30f4922d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2cb30f4922d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2cb30f4922d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2cb30f4922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2cb30f4922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2cb30f4922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2cb30f4922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2cb30f4922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2cb30f4922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2cb30f4922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2cb30f4922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4.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4.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4.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4.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3.png"/><Relationship Id="rId4"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4.pn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1200">
                <a:solidFill>
                  <a:schemeClr val="dk2"/>
                </a:solidFill>
                <a:latin typeface="Open Sans SemiBold"/>
                <a:ea typeface="Open Sans SemiBold"/>
                <a:cs typeface="Open Sans SemiBold"/>
                <a:sym typeface="Open Sans SemiBold"/>
              </a:rPr>
              <a:t>CREDITS: This presentation template was created</a:t>
            </a:r>
            <a:r>
              <a:rPr b="1" lang="sv" sz="1200">
                <a:solidFill>
                  <a:schemeClr val="dk2"/>
                </a:solidFill>
                <a:latin typeface="Open Sans"/>
                <a:ea typeface="Open Sans"/>
                <a:cs typeface="Open Sans"/>
                <a:sym typeface="Open Sans"/>
              </a:rPr>
              <a:t> </a:t>
            </a:r>
            <a:r>
              <a:rPr b="1" lang="sv"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sv" sz="1200">
                <a:solidFill>
                  <a:schemeClr val="dk2"/>
                </a:solidFill>
                <a:latin typeface="Open Sans"/>
                <a:ea typeface="Open Sans"/>
                <a:cs typeface="Open Sans"/>
                <a:sym typeface="Open Sans"/>
              </a:rPr>
              <a:t> </a:t>
            </a:r>
            <a:r>
              <a:rPr lang="sv" sz="1200">
                <a:solidFill>
                  <a:schemeClr val="dk2"/>
                </a:solidFill>
                <a:latin typeface="Open Sans SemiBold"/>
                <a:ea typeface="Open Sans SemiBold"/>
                <a:cs typeface="Open Sans SemiBold"/>
                <a:sym typeface="Open Sans SemiBold"/>
              </a:rPr>
              <a:t>including icons</a:t>
            </a:r>
            <a:r>
              <a:rPr b="1" lang="sv" sz="1200">
                <a:solidFill>
                  <a:schemeClr val="dk2"/>
                </a:solidFill>
                <a:latin typeface="Open Sans"/>
                <a:ea typeface="Open Sans"/>
                <a:cs typeface="Open Sans"/>
                <a:sym typeface="Open Sans"/>
              </a:rPr>
              <a:t> </a:t>
            </a:r>
            <a:r>
              <a:rPr b="1" lang="sv"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sv" sz="1200">
                <a:solidFill>
                  <a:schemeClr val="dk2"/>
                </a:solidFill>
                <a:latin typeface="Open Sans"/>
                <a:ea typeface="Open Sans"/>
                <a:cs typeface="Open Sans"/>
                <a:sym typeface="Open Sans"/>
              </a:rPr>
              <a:t> i</a:t>
            </a:r>
            <a:r>
              <a:rPr lang="sv" sz="1200">
                <a:solidFill>
                  <a:schemeClr val="dk2"/>
                </a:solidFill>
                <a:latin typeface="Open Sans SemiBold"/>
                <a:ea typeface="Open Sans SemiBold"/>
                <a:cs typeface="Open Sans SemiBold"/>
                <a:sym typeface="Open Sans SemiBold"/>
              </a:rPr>
              <a:t>nfographics &amp; images </a:t>
            </a:r>
            <a:r>
              <a:rPr b="1" lang="sv"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sv"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för avsnittet 1">
  <p:cSld name="SECTION_HEADER_1">
    <p:spTree>
      <p:nvGrpSpPr>
        <p:cNvPr id="2117" name="Shape 2117"/>
        <p:cNvGrpSpPr/>
        <p:nvPr/>
      </p:nvGrpSpPr>
      <p:grpSpPr>
        <a:xfrm>
          <a:off x="0" y="0"/>
          <a:ext cx="0" cy="0"/>
          <a:chOff x="0" y="0"/>
          <a:chExt cx="0" cy="0"/>
        </a:xfrm>
      </p:grpSpPr>
      <p:sp>
        <p:nvSpPr>
          <p:cNvPr id="2118" name="Google Shape;2118;p36"/>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6"/>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20" name="Google Shape;212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g"/><Relationship Id="rId6" Type="http://schemas.openxmlformats.org/officeDocument/2006/relationships/image" Target="../media/image19.png"/><Relationship Id="rId7"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37"/>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sv"/>
              <a:t>Erasmus Digital Solutions</a:t>
            </a:r>
            <a:endParaRPr/>
          </a:p>
        </p:txBody>
      </p:sp>
      <p:sp>
        <p:nvSpPr>
          <p:cNvPr id="2126" name="Google Shape;2126;p37"/>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v"/>
              <a:t>Gürol Berkay Çınar, Irem Nur</a:t>
            </a:r>
            <a:r>
              <a:rPr lang="sv"/>
              <a:t>, Oskar Vonkavaara,</a:t>
            </a:r>
            <a:r>
              <a:rPr lang="sv"/>
              <a:t> Tilda Wallin, </a:t>
            </a:r>
            <a:r>
              <a:rPr lang="sv"/>
              <a:t>Nadiia Yeromina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46"/>
          <p:cNvSpPr txBox="1"/>
          <p:nvPr>
            <p:ph type="ctrTitle"/>
          </p:nvPr>
        </p:nvSpPr>
        <p:spPr>
          <a:xfrm>
            <a:off x="105175" y="422850"/>
            <a:ext cx="53466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3. Conceptual modeling</a:t>
            </a:r>
            <a:endParaRPr sz="3000"/>
          </a:p>
        </p:txBody>
      </p:sp>
      <p:sp>
        <p:nvSpPr>
          <p:cNvPr id="2229" name="Google Shape;2229;p46"/>
          <p:cNvSpPr txBox="1"/>
          <p:nvPr>
            <p:ph idx="1" type="subTitle"/>
          </p:nvPr>
        </p:nvSpPr>
        <p:spPr>
          <a:xfrm>
            <a:off x="563300" y="1351125"/>
            <a:ext cx="3173400" cy="792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230" name="Google Shape;2230;p46"/>
          <p:cNvSpPr txBox="1"/>
          <p:nvPr/>
        </p:nvSpPr>
        <p:spPr>
          <a:xfrm>
            <a:off x="650700" y="1107700"/>
            <a:ext cx="4014300" cy="24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600">
                <a:solidFill>
                  <a:schemeClr val="dk2"/>
                </a:solidFill>
                <a:latin typeface="Overpass"/>
                <a:ea typeface="Overpass"/>
                <a:cs typeface="Overpass"/>
                <a:sym typeface="Overpass"/>
              </a:rPr>
              <a:t>The core entities  are:</a:t>
            </a:r>
            <a:endParaRPr b="1" sz="1600">
              <a:solidFill>
                <a:schemeClr val="dk2"/>
              </a:solidFill>
              <a:latin typeface="Overpass"/>
              <a:ea typeface="Overpass"/>
              <a:cs typeface="Overpass"/>
              <a:sym typeface="Overpas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Char char="●"/>
            </a:pPr>
            <a:r>
              <a:rPr i="1" lang="sv">
                <a:solidFill>
                  <a:schemeClr val="dk2"/>
                </a:solidFill>
                <a:latin typeface="Anonymous Pro"/>
                <a:ea typeface="Anonymous Pro"/>
                <a:cs typeface="Anonymous Pro"/>
                <a:sym typeface="Anonymous Pro"/>
              </a:rPr>
              <a:t>Case:</a:t>
            </a:r>
            <a:r>
              <a:rPr lang="sv">
                <a:solidFill>
                  <a:schemeClr val="dk2"/>
                </a:solidFill>
                <a:latin typeface="Anonymous Pro"/>
                <a:ea typeface="Anonymous Pro"/>
                <a:cs typeface="Anonymous Pro"/>
                <a:sym typeface="Anonymous Pro"/>
              </a:rPr>
              <a:t> </a:t>
            </a:r>
            <a:r>
              <a:rPr lang="sv">
                <a:solidFill>
                  <a:schemeClr val="dk2"/>
                </a:solidFill>
                <a:latin typeface="Open Sans"/>
                <a:ea typeface="Open Sans"/>
                <a:cs typeface="Open Sans"/>
                <a:sym typeface="Open Sans"/>
              </a:rPr>
              <a:t>Represents a crime or incident being investigated.</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Char char="●"/>
            </a:pPr>
            <a:r>
              <a:rPr i="1" lang="sv">
                <a:solidFill>
                  <a:schemeClr val="dk2"/>
                </a:solidFill>
                <a:latin typeface="Anonymous Pro"/>
                <a:ea typeface="Anonymous Pro"/>
                <a:cs typeface="Anonymous Pro"/>
                <a:sym typeface="Anonymous Pro"/>
              </a:rPr>
              <a:t>Employee:</a:t>
            </a:r>
            <a:r>
              <a:rPr lang="sv">
                <a:solidFill>
                  <a:schemeClr val="dk2"/>
                </a:solidFill>
                <a:latin typeface="Anonymous Pro"/>
                <a:ea typeface="Anonymous Pro"/>
                <a:cs typeface="Anonymous Pro"/>
                <a:sym typeface="Anonymous Pro"/>
              </a:rPr>
              <a:t> </a:t>
            </a:r>
            <a:r>
              <a:rPr lang="sv">
                <a:solidFill>
                  <a:schemeClr val="dk2"/>
                </a:solidFill>
                <a:latin typeface="Open Sans"/>
                <a:ea typeface="Open Sans"/>
                <a:cs typeface="Open Sans"/>
                <a:sym typeface="Open Sans"/>
              </a:rPr>
              <a:t>Represents a police officer working at the station.</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Char char="●"/>
            </a:pPr>
            <a:r>
              <a:rPr i="1" lang="sv">
                <a:solidFill>
                  <a:schemeClr val="dk2"/>
                </a:solidFill>
                <a:latin typeface="Anonymous Pro"/>
                <a:ea typeface="Anonymous Pro"/>
                <a:cs typeface="Anonymous Pro"/>
                <a:sym typeface="Anonymous Pro"/>
              </a:rPr>
              <a:t>Department:</a:t>
            </a:r>
            <a:r>
              <a:rPr lang="sv">
                <a:solidFill>
                  <a:schemeClr val="dk2"/>
                </a:solidFill>
                <a:latin typeface="Open Sans"/>
                <a:ea typeface="Open Sans"/>
                <a:cs typeface="Open Sans"/>
                <a:sym typeface="Open Sans"/>
              </a:rPr>
              <a:t> Represents a specific division within the police station </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Char char="●"/>
            </a:pPr>
            <a:r>
              <a:rPr i="1" lang="sv">
                <a:solidFill>
                  <a:schemeClr val="dk2"/>
                </a:solidFill>
                <a:latin typeface="Anonymous Pro"/>
                <a:ea typeface="Anonymous Pro"/>
                <a:cs typeface="Anonymous Pro"/>
                <a:sym typeface="Anonymous Pro"/>
              </a:rPr>
              <a:t>Suspect:</a:t>
            </a:r>
            <a:r>
              <a:rPr lang="sv">
                <a:solidFill>
                  <a:schemeClr val="dk2"/>
                </a:solidFill>
                <a:latin typeface="Anonymous Pro"/>
                <a:ea typeface="Anonymous Pro"/>
                <a:cs typeface="Anonymous Pro"/>
                <a:sym typeface="Anonymous Pro"/>
              </a:rPr>
              <a:t> </a:t>
            </a:r>
            <a:r>
              <a:rPr lang="sv">
                <a:solidFill>
                  <a:schemeClr val="dk2"/>
                </a:solidFill>
                <a:latin typeface="Open Sans"/>
                <a:ea typeface="Open Sans"/>
                <a:cs typeface="Open Sans"/>
                <a:sym typeface="Open Sans"/>
              </a:rPr>
              <a:t>Represents an individual suspected of involvement in a case.</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Char char="●"/>
            </a:pPr>
            <a:r>
              <a:rPr i="1" lang="sv">
                <a:solidFill>
                  <a:schemeClr val="dk2"/>
                </a:solidFill>
                <a:latin typeface="Anonymous Pro"/>
                <a:ea typeface="Anonymous Pro"/>
                <a:cs typeface="Anonymous Pro"/>
                <a:sym typeface="Anonymous Pro"/>
              </a:rPr>
              <a:t>Report: </a:t>
            </a:r>
            <a:r>
              <a:rPr lang="sv">
                <a:solidFill>
                  <a:schemeClr val="dk2"/>
                </a:solidFill>
                <a:latin typeface="Open Sans"/>
                <a:ea typeface="Open Sans"/>
                <a:cs typeface="Open Sans"/>
                <a:sym typeface="Open Sans"/>
              </a:rPr>
              <a:t>Represents a formal record of a crime or incident reported to the station.</a:t>
            </a:r>
            <a:endParaRPr>
              <a:solidFill>
                <a:schemeClr val="dk2"/>
              </a:solidFill>
              <a:latin typeface="Open Sans"/>
              <a:ea typeface="Open Sans"/>
              <a:cs typeface="Open Sans"/>
              <a:sym typeface="Open Sans"/>
            </a:endParaRPr>
          </a:p>
        </p:txBody>
      </p:sp>
      <p:sp>
        <p:nvSpPr>
          <p:cNvPr id="2231" name="Google Shape;2231;p46"/>
          <p:cNvSpPr txBox="1"/>
          <p:nvPr/>
        </p:nvSpPr>
        <p:spPr>
          <a:xfrm>
            <a:off x="5380325" y="1107700"/>
            <a:ext cx="3698100" cy="25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600">
                <a:solidFill>
                  <a:schemeClr val="dk2"/>
                </a:solidFill>
                <a:latin typeface="Overpass"/>
                <a:ea typeface="Overpass"/>
                <a:cs typeface="Overpass"/>
                <a:sym typeface="Overpass"/>
              </a:rPr>
              <a:t>Important relationships:</a:t>
            </a:r>
            <a:endParaRPr b="1" sz="1600">
              <a:solidFill>
                <a:schemeClr val="dk2"/>
              </a:solidFill>
              <a:latin typeface="Overpass"/>
              <a:ea typeface="Overpass"/>
              <a:cs typeface="Overpass"/>
              <a:sym typeface="Overpas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lang="sv">
                <a:solidFill>
                  <a:schemeClr val="dk2"/>
                </a:solidFill>
                <a:latin typeface="Open Sans"/>
                <a:ea typeface="Open Sans"/>
                <a:cs typeface="Open Sans"/>
                <a:sym typeface="Open Sans"/>
              </a:rPr>
              <a:t>Employee  </a:t>
            </a:r>
            <a:r>
              <a:rPr i="1" lang="sv">
                <a:solidFill>
                  <a:schemeClr val="dk2"/>
                </a:solidFill>
                <a:latin typeface="Open Sans"/>
                <a:ea typeface="Open Sans"/>
                <a:cs typeface="Open Sans"/>
                <a:sym typeface="Open Sans"/>
              </a:rPr>
              <a:t>(works_at) </a:t>
            </a:r>
            <a:r>
              <a:rPr lang="sv">
                <a:solidFill>
                  <a:schemeClr val="dk2"/>
                </a:solidFill>
                <a:latin typeface="Open Sans"/>
                <a:ea typeface="Open Sans"/>
                <a:cs typeface="Open Sans"/>
                <a:sym typeface="Open Sans"/>
              </a:rPr>
              <a:t>Department (One-to-Many)</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lang="sv">
                <a:solidFill>
                  <a:schemeClr val="dk2"/>
                </a:solidFill>
                <a:latin typeface="Open Sans"/>
                <a:ea typeface="Open Sans"/>
                <a:cs typeface="Open Sans"/>
                <a:sym typeface="Open Sans"/>
              </a:rPr>
              <a:t>Employee </a:t>
            </a:r>
            <a:r>
              <a:rPr i="1" lang="sv">
                <a:solidFill>
                  <a:schemeClr val="dk2"/>
                </a:solidFill>
                <a:latin typeface="Open Sans"/>
                <a:ea typeface="Open Sans"/>
                <a:cs typeface="Open Sans"/>
                <a:sym typeface="Open Sans"/>
              </a:rPr>
              <a:t>(investigates)</a:t>
            </a:r>
            <a:r>
              <a:rPr lang="sv">
                <a:solidFill>
                  <a:schemeClr val="dk2"/>
                </a:solidFill>
                <a:latin typeface="Open Sans"/>
                <a:ea typeface="Open Sans"/>
                <a:cs typeface="Open Sans"/>
                <a:sym typeface="Open Sans"/>
              </a:rPr>
              <a:t> Case (Many-to-Many)</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lang="sv">
                <a:solidFill>
                  <a:schemeClr val="dk2"/>
                </a:solidFill>
                <a:latin typeface="Open Sans"/>
                <a:ea typeface="Open Sans"/>
                <a:cs typeface="Open Sans"/>
                <a:sym typeface="Open Sans"/>
              </a:rPr>
              <a:t>Employee </a:t>
            </a:r>
            <a:r>
              <a:rPr i="1" lang="sv">
                <a:solidFill>
                  <a:schemeClr val="dk2"/>
                </a:solidFill>
                <a:latin typeface="Open Sans"/>
                <a:ea typeface="Open Sans"/>
                <a:cs typeface="Open Sans"/>
                <a:sym typeface="Open Sans"/>
              </a:rPr>
              <a:t>(reported_to)</a:t>
            </a:r>
            <a:r>
              <a:rPr lang="sv">
                <a:solidFill>
                  <a:schemeClr val="dk2"/>
                </a:solidFill>
                <a:latin typeface="Open Sans"/>
                <a:ea typeface="Open Sans"/>
                <a:cs typeface="Open Sans"/>
                <a:sym typeface="Open Sans"/>
              </a:rPr>
              <a:t> Report (One-to-Many)</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lang="sv">
                <a:solidFill>
                  <a:schemeClr val="dk2"/>
                </a:solidFill>
                <a:latin typeface="Open Sans"/>
                <a:ea typeface="Open Sans"/>
                <a:cs typeface="Open Sans"/>
                <a:sym typeface="Open Sans"/>
              </a:rPr>
              <a:t>Case </a:t>
            </a:r>
            <a:r>
              <a:rPr i="1" lang="sv">
                <a:solidFill>
                  <a:schemeClr val="dk2"/>
                </a:solidFill>
                <a:latin typeface="Open Sans"/>
                <a:ea typeface="Open Sans"/>
                <a:cs typeface="Open Sans"/>
                <a:sym typeface="Open Sans"/>
              </a:rPr>
              <a:t>(committed_by) </a:t>
            </a:r>
            <a:r>
              <a:rPr lang="sv">
                <a:solidFill>
                  <a:schemeClr val="dk2"/>
                </a:solidFill>
                <a:latin typeface="Open Sans"/>
                <a:ea typeface="Open Sans"/>
                <a:cs typeface="Open Sans"/>
                <a:sym typeface="Open Sans"/>
              </a:rPr>
              <a:t>Suspect (Many-to-Many)</a:t>
            </a:r>
            <a:endParaRPr>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lang="sv">
                <a:solidFill>
                  <a:schemeClr val="dk2"/>
                </a:solidFill>
                <a:latin typeface="Open Sans"/>
                <a:ea typeface="Open Sans"/>
                <a:cs typeface="Open Sans"/>
                <a:sym typeface="Open Sans"/>
              </a:rPr>
              <a:t>Report  </a:t>
            </a:r>
            <a:r>
              <a:rPr i="1" lang="sv">
                <a:solidFill>
                  <a:schemeClr val="dk2"/>
                </a:solidFill>
                <a:latin typeface="Open Sans"/>
                <a:ea typeface="Open Sans"/>
                <a:cs typeface="Open Sans"/>
                <a:sym typeface="Open Sans"/>
              </a:rPr>
              <a:t>(case_opened) </a:t>
            </a:r>
            <a:r>
              <a:rPr lang="sv">
                <a:solidFill>
                  <a:schemeClr val="dk2"/>
                </a:solidFill>
                <a:latin typeface="Open Sans"/>
                <a:ea typeface="Open Sans"/>
                <a:cs typeface="Open Sans"/>
                <a:sym typeface="Open Sans"/>
              </a:rPr>
              <a:t>(One-to-One)</a:t>
            </a:r>
            <a:endParaRPr>
              <a:solidFill>
                <a:schemeClr val="dk2"/>
              </a:solidFill>
              <a:latin typeface="Open Sans"/>
              <a:ea typeface="Open Sans"/>
              <a:cs typeface="Open Sans"/>
              <a:sym typeface="Open Sans"/>
            </a:endParaRPr>
          </a:p>
          <a:p>
            <a:pPr indent="0" lvl="0" marL="45720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pic>
        <p:nvPicPr>
          <p:cNvPr id="2236" name="Google Shape;2236;p47"/>
          <p:cNvPicPr preferRelativeResize="0"/>
          <p:nvPr/>
        </p:nvPicPr>
        <p:blipFill>
          <a:blip r:embed="rId3">
            <a:alphaModFix/>
          </a:blip>
          <a:stretch>
            <a:fillRect/>
          </a:stretch>
        </p:blipFill>
        <p:spPr>
          <a:xfrm>
            <a:off x="2505425" y="209950"/>
            <a:ext cx="4133149" cy="4723599"/>
          </a:xfrm>
          <a:prstGeom prst="rect">
            <a:avLst/>
          </a:prstGeom>
          <a:noFill/>
          <a:ln>
            <a:noFill/>
          </a:ln>
        </p:spPr>
      </p:pic>
      <p:sp>
        <p:nvSpPr>
          <p:cNvPr id="2237" name="Google Shape;2237;p47"/>
          <p:cNvSpPr txBox="1"/>
          <p:nvPr>
            <p:ph idx="1" type="subTitle"/>
          </p:nvPr>
        </p:nvSpPr>
        <p:spPr>
          <a:xfrm>
            <a:off x="563300" y="1351125"/>
            <a:ext cx="3173400" cy="792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48"/>
          <p:cNvSpPr txBox="1"/>
          <p:nvPr>
            <p:ph type="ctrTitle"/>
          </p:nvPr>
        </p:nvSpPr>
        <p:spPr>
          <a:xfrm>
            <a:off x="210850" y="422850"/>
            <a:ext cx="53466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4</a:t>
            </a:r>
            <a:r>
              <a:rPr lang="sv" sz="3000"/>
              <a:t>. Logical modeling</a:t>
            </a:r>
            <a:endParaRPr sz="3000"/>
          </a:p>
        </p:txBody>
      </p:sp>
      <p:sp>
        <p:nvSpPr>
          <p:cNvPr id="2243" name="Google Shape;2243;p48"/>
          <p:cNvSpPr txBox="1"/>
          <p:nvPr/>
        </p:nvSpPr>
        <p:spPr>
          <a:xfrm>
            <a:off x="695250" y="1349775"/>
            <a:ext cx="7123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sv">
                <a:solidFill>
                  <a:schemeClr val="dk2"/>
                </a:solidFill>
                <a:latin typeface="Overpass"/>
                <a:ea typeface="Overpass"/>
                <a:cs typeface="Overpass"/>
                <a:sym typeface="Overpass"/>
              </a:rPr>
              <a:t>To further bridge the gap between the conceptual design and the implementation, a logical model that is based on the previously shown conceptual model was created.</a:t>
            </a:r>
            <a:endParaRPr sz="1100">
              <a:latin typeface="Overpass"/>
              <a:ea typeface="Overpass"/>
              <a:cs typeface="Overpass"/>
              <a:sym typeface="Overpass"/>
            </a:endParaRPr>
          </a:p>
        </p:txBody>
      </p:sp>
      <p:pic>
        <p:nvPicPr>
          <p:cNvPr id="2244" name="Google Shape;2244;p48"/>
          <p:cNvPicPr preferRelativeResize="0"/>
          <p:nvPr/>
        </p:nvPicPr>
        <p:blipFill>
          <a:blip r:embed="rId3">
            <a:alphaModFix/>
          </a:blip>
          <a:stretch>
            <a:fillRect/>
          </a:stretch>
        </p:blipFill>
        <p:spPr>
          <a:xfrm>
            <a:off x="1849975" y="2360336"/>
            <a:ext cx="5346600" cy="23563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49"/>
          <p:cNvSpPr txBox="1"/>
          <p:nvPr>
            <p:ph type="ctrTitle"/>
          </p:nvPr>
        </p:nvSpPr>
        <p:spPr>
          <a:xfrm>
            <a:off x="210850" y="422850"/>
            <a:ext cx="53466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4. Logical modeling</a:t>
            </a:r>
            <a:endParaRPr sz="3000"/>
          </a:p>
        </p:txBody>
      </p:sp>
      <p:sp>
        <p:nvSpPr>
          <p:cNvPr id="2250" name="Google Shape;2250;p49"/>
          <p:cNvSpPr txBox="1"/>
          <p:nvPr/>
        </p:nvSpPr>
        <p:spPr>
          <a:xfrm>
            <a:off x="695250" y="1349775"/>
            <a:ext cx="7123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sv">
                <a:solidFill>
                  <a:schemeClr val="dk2"/>
                </a:solidFill>
                <a:latin typeface="Overpass"/>
                <a:ea typeface="Overpass"/>
                <a:cs typeface="Overpass"/>
                <a:sym typeface="Overpass"/>
              </a:rPr>
              <a:t>In addition to the previously defined entities, some relations required additional tables to be implemented.</a:t>
            </a:r>
            <a:endParaRPr sz="1100">
              <a:latin typeface="Overpass"/>
              <a:ea typeface="Overpass"/>
              <a:cs typeface="Overpass"/>
              <a:sym typeface="Overpass"/>
            </a:endParaRPr>
          </a:p>
        </p:txBody>
      </p:sp>
      <p:sp>
        <p:nvSpPr>
          <p:cNvPr id="2251" name="Google Shape;2251;p49"/>
          <p:cNvSpPr txBox="1"/>
          <p:nvPr/>
        </p:nvSpPr>
        <p:spPr>
          <a:xfrm>
            <a:off x="695250" y="2531050"/>
            <a:ext cx="3677700" cy="21084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Overpass"/>
              <a:buChar char="●"/>
            </a:pPr>
            <a:r>
              <a:rPr lang="sv" sz="1100">
                <a:solidFill>
                  <a:schemeClr val="dk2"/>
                </a:solidFill>
                <a:latin typeface="Overpass"/>
                <a:ea typeface="Overpass"/>
                <a:cs typeface="Overpass"/>
                <a:sym typeface="Overpass"/>
              </a:rPr>
              <a:t>N - M relations require additional tables to be properly represented.</a:t>
            </a:r>
            <a:endParaRPr sz="1100">
              <a:solidFill>
                <a:schemeClr val="dk2"/>
              </a:solidFill>
              <a:latin typeface="Overpass"/>
              <a:ea typeface="Overpass"/>
              <a:cs typeface="Overpass"/>
              <a:sym typeface="Overpass"/>
            </a:endParaRPr>
          </a:p>
          <a:p>
            <a:pPr indent="-298450" lvl="0" marL="457200" rtl="0" algn="l">
              <a:spcBef>
                <a:spcPts val="0"/>
              </a:spcBef>
              <a:spcAft>
                <a:spcPts val="0"/>
              </a:spcAft>
              <a:buClr>
                <a:schemeClr val="dk2"/>
              </a:buClr>
              <a:buSzPts val="1100"/>
              <a:buFont typeface="Overpass"/>
              <a:buChar char="●"/>
            </a:pPr>
            <a:r>
              <a:rPr lang="sv" sz="1100">
                <a:solidFill>
                  <a:schemeClr val="dk2"/>
                </a:solidFill>
                <a:latin typeface="Overpass"/>
                <a:ea typeface="Overpass"/>
                <a:cs typeface="Overpass"/>
                <a:sym typeface="Overpass"/>
              </a:rPr>
              <a:t>Since the relation “investigation” has an attribute that is not associated with neither of it’s entities it should be </a:t>
            </a:r>
            <a:r>
              <a:rPr lang="sv" sz="1100">
                <a:solidFill>
                  <a:schemeClr val="dk2"/>
                </a:solidFill>
                <a:latin typeface="Overpass"/>
                <a:ea typeface="Overpass"/>
                <a:cs typeface="Overpass"/>
                <a:sym typeface="Overpass"/>
              </a:rPr>
              <a:t>included in a seperate table.</a:t>
            </a:r>
            <a:endParaRPr sz="1100">
              <a:solidFill>
                <a:schemeClr val="dk2"/>
              </a:solidFill>
              <a:latin typeface="Overpass"/>
              <a:ea typeface="Overpass"/>
              <a:cs typeface="Overpass"/>
              <a:sym typeface="Overpass"/>
            </a:endParaRPr>
          </a:p>
        </p:txBody>
      </p:sp>
      <p:pic>
        <p:nvPicPr>
          <p:cNvPr id="2252" name="Google Shape;2252;p49"/>
          <p:cNvPicPr preferRelativeResize="0"/>
          <p:nvPr/>
        </p:nvPicPr>
        <p:blipFill>
          <a:blip r:embed="rId3">
            <a:alphaModFix/>
          </a:blip>
          <a:stretch>
            <a:fillRect/>
          </a:stretch>
        </p:blipFill>
        <p:spPr>
          <a:xfrm>
            <a:off x="4572005" y="1997775"/>
            <a:ext cx="4101094" cy="254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pic>
        <p:nvPicPr>
          <p:cNvPr id="2257" name="Google Shape;2257;p50"/>
          <p:cNvPicPr preferRelativeResize="0"/>
          <p:nvPr/>
        </p:nvPicPr>
        <p:blipFill>
          <a:blip r:embed="rId3">
            <a:alphaModFix/>
          </a:blip>
          <a:stretch>
            <a:fillRect/>
          </a:stretch>
        </p:blipFill>
        <p:spPr>
          <a:xfrm>
            <a:off x="1260375" y="0"/>
            <a:ext cx="686916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51"/>
          <p:cNvSpPr txBox="1"/>
          <p:nvPr>
            <p:ph type="ctrTitle"/>
          </p:nvPr>
        </p:nvSpPr>
        <p:spPr>
          <a:xfrm>
            <a:off x="210850" y="422850"/>
            <a:ext cx="53466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4. Logical modeling</a:t>
            </a:r>
            <a:endParaRPr sz="3000"/>
          </a:p>
        </p:txBody>
      </p:sp>
      <p:sp>
        <p:nvSpPr>
          <p:cNvPr id="2263" name="Google Shape;2263;p51"/>
          <p:cNvSpPr txBox="1"/>
          <p:nvPr/>
        </p:nvSpPr>
        <p:spPr>
          <a:xfrm>
            <a:off x="684075" y="1912625"/>
            <a:ext cx="7123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sv" sz="1100">
                <a:solidFill>
                  <a:schemeClr val="dk2"/>
                </a:solidFill>
                <a:latin typeface="Open Sans"/>
                <a:ea typeface="Open Sans"/>
                <a:cs typeface="Open Sans"/>
                <a:sym typeface="Open Sans"/>
              </a:rPr>
              <a:t>It must be possible to view all the cases a police officer has worked on.</a:t>
            </a:r>
            <a:endParaRPr b="1" sz="1100">
              <a:solidFill>
                <a:schemeClr val="dk2"/>
              </a:solidFill>
              <a:latin typeface="Open Sans"/>
              <a:ea typeface="Open Sans"/>
              <a:cs typeface="Open Sans"/>
              <a:sym typeface="Open Sans"/>
            </a:endParaRPr>
          </a:p>
        </p:txBody>
      </p:sp>
      <p:pic>
        <p:nvPicPr>
          <p:cNvPr id="2264" name="Google Shape;2264;p51"/>
          <p:cNvPicPr preferRelativeResize="0"/>
          <p:nvPr/>
        </p:nvPicPr>
        <p:blipFill rotWithShape="1">
          <a:blip r:embed="rId3">
            <a:alphaModFix/>
          </a:blip>
          <a:srcRect b="29216" l="0" r="0" t="27060"/>
          <a:stretch/>
        </p:blipFill>
        <p:spPr>
          <a:xfrm>
            <a:off x="1628775" y="2455825"/>
            <a:ext cx="5886450" cy="354000"/>
          </a:xfrm>
          <a:prstGeom prst="rect">
            <a:avLst/>
          </a:prstGeom>
          <a:noFill/>
          <a:ln>
            <a:noFill/>
          </a:ln>
        </p:spPr>
      </p:pic>
      <p:sp>
        <p:nvSpPr>
          <p:cNvPr id="2265" name="Google Shape;2265;p51"/>
          <p:cNvSpPr txBox="1"/>
          <p:nvPr/>
        </p:nvSpPr>
        <p:spPr>
          <a:xfrm>
            <a:off x="688600" y="3233500"/>
            <a:ext cx="63633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1100">
                <a:solidFill>
                  <a:schemeClr val="dk2"/>
                </a:solidFill>
                <a:latin typeface="Open Sans"/>
                <a:ea typeface="Open Sans"/>
                <a:cs typeface="Open Sans"/>
                <a:sym typeface="Open Sans"/>
              </a:rPr>
              <a:t>It must be possible to view all officers of a specified department.</a:t>
            </a:r>
            <a:endParaRPr b="1" sz="1100">
              <a:solidFill>
                <a:schemeClr val="dk2"/>
              </a:solidFill>
              <a:latin typeface="Open Sans"/>
              <a:ea typeface="Open Sans"/>
              <a:cs typeface="Open Sans"/>
              <a:sym typeface="Open Sans"/>
            </a:endParaRPr>
          </a:p>
        </p:txBody>
      </p:sp>
      <p:pic>
        <p:nvPicPr>
          <p:cNvPr id="2266" name="Google Shape;2266;p51"/>
          <p:cNvPicPr preferRelativeResize="0"/>
          <p:nvPr/>
        </p:nvPicPr>
        <p:blipFill rotWithShape="1">
          <a:blip r:embed="rId4">
            <a:alphaModFix/>
          </a:blip>
          <a:srcRect b="24102" l="0" r="0" t="31146"/>
          <a:stretch/>
        </p:blipFill>
        <p:spPr>
          <a:xfrm>
            <a:off x="1486050" y="3846450"/>
            <a:ext cx="6819900" cy="264275"/>
          </a:xfrm>
          <a:prstGeom prst="rect">
            <a:avLst/>
          </a:prstGeom>
          <a:noFill/>
          <a:ln>
            <a:noFill/>
          </a:ln>
        </p:spPr>
      </p:pic>
      <p:sp>
        <p:nvSpPr>
          <p:cNvPr id="2267" name="Google Shape;2267;p51"/>
          <p:cNvSpPr txBox="1"/>
          <p:nvPr/>
        </p:nvSpPr>
        <p:spPr>
          <a:xfrm>
            <a:off x="611925" y="1112050"/>
            <a:ext cx="72681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solidFill>
                  <a:schemeClr val="dk2"/>
                </a:solidFill>
                <a:latin typeface="Overpass"/>
                <a:ea typeface="Overpass"/>
                <a:cs typeface="Overpass"/>
                <a:sym typeface="Overpass"/>
              </a:rPr>
              <a:t>To validate that our model satisfies the </a:t>
            </a:r>
            <a:r>
              <a:rPr lang="sv">
                <a:solidFill>
                  <a:schemeClr val="dk2"/>
                </a:solidFill>
                <a:latin typeface="Overpass"/>
                <a:ea typeface="Overpass"/>
                <a:cs typeface="Overpass"/>
                <a:sym typeface="Overpass"/>
              </a:rPr>
              <a:t>requirements agreed beforehand relational algebra statements were used.</a:t>
            </a:r>
            <a:endParaRPr>
              <a:solidFill>
                <a:schemeClr val="dk2"/>
              </a:solidFill>
              <a:latin typeface="Overpass"/>
              <a:ea typeface="Overpass"/>
              <a:cs typeface="Overpass"/>
              <a:sym typeface="Overpas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52"/>
          <p:cNvSpPr txBox="1"/>
          <p:nvPr/>
        </p:nvSpPr>
        <p:spPr>
          <a:xfrm>
            <a:off x="-207050" y="250650"/>
            <a:ext cx="6527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sv" sz="3000">
                <a:solidFill>
                  <a:schemeClr val="dk2"/>
                </a:solidFill>
                <a:latin typeface="Overpass Black"/>
                <a:ea typeface="Overpass Black"/>
                <a:cs typeface="Overpass Black"/>
                <a:sym typeface="Overpass Black"/>
              </a:rPr>
              <a:t>5</a:t>
            </a:r>
            <a:r>
              <a:rPr lang="sv" sz="3000">
                <a:solidFill>
                  <a:schemeClr val="dk2"/>
                </a:solidFill>
                <a:latin typeface="Overpass Black"/>
                <a:ea typeface="Overpass Black"/>
                <a:cs typeface="Overpass Black"/>
                <a:sym typeface="Overpass Black"/>
              </a:rPr>
              <a:t>. Conclusion and future</a:t>
            </a:r>
            <a:endParaRPr/>
          </a:p>
        </p:txBody>
      </p:sp>
      <p:sp>
        <p:nvSpPr>
          <p:cNvPr id="2273" name="Google Shape;2273;p52"/>
          <p:cNvSpPr txBox="1"/>
          <p:nvPr/>
        </p:nvSpPr>
        <p:spPr>
          <a:xfrm>
            <a:off x="327175" y="1026000"/>
            <a:ext cx="6443700" cy="3374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sv">
                <a:solidFill>
                  <a:srgbClr val="073763"/>
                </a:solidFill>
                <a:latin typeface="Overpass"/>
                <a:ea typeface="Overpass"/>
                <a:cs typeface="Overpass"/>
                <a:sym typeface="Overpass"/>
              </a:rPr>
              <a:t>To briefly summarize the work done, 4 steps have been completed so far.</a:t>
            </a:r>
            <a:endParaRPr>
              <a:solidFill>
                <a:srgbClr val="073763"/>
              </a:solidFill>
              <a:latin typeface="Overpass"/>
              <a:ea typeface="Overpass"/>
              <a:cs typeface="Overpass"/>
              <a:sym typeface="Overpass"/>
            </a:endParaRPr>
          </a:p>
          <a:p>
            <a:pPr indent="0" lvl="0" marL="457200" rtl="0" algn="l">
              <a:lnSpc>
                <a:spcPct val="115000"/>
              </a:lnSpc>
              <a:spcBef>
                <a:spcPts val="0"/>
              </a:spcBef>
              <a:spcAft>
                <a:spcPts val="0"/>
              </a:spcAft>
              <a:buNone/>
            </a:pPr>
            <a:r>
              <a:t/>
            </a:r>
            <a:endParaRPr>
              <a:solidFill>
                <a:srgbClr val="073763"/>
              </a:solidFill>
              <a:latin typeface="Overpass"/>
              <a:ea typeface="Overpass"/>
              <a:cs typeface="Overpass"/>
              <a:sym typeface="Overpass"/>
            </a:endParaRPr>
          </a:p>
          <a:p>
            <a:pPr indent="-298450" lvl="0" marL="457200" rtl="0" algn="l">
              <a:lnSpc>
                <a:spcPct val="115000"/>
              </a:lnSpc>
              <a:spcBef>
                <a:spcPts val="0"/>
              </a:spcBef>
              <a:spcAft>
                <a:spcPts val="0"/>
              </a:spcAft>
              <a:buClr>
                <a:srgbClr val="073763"/>
              </a:buClr>
              <a:buSzPts val="1100"/>
              <a:buFont typeface="Overpass"/>
              <a:buChar char="●"/>
            </a:pPr>
            <a:r>
              <a:rPr lang="sv">
                <a:solidFill>
                  <a:srgbClr val="073763"/>
                </a:solidFill>
                <a:latin typeface="Overpass"/>
                <a:ea typeface="Overpass"/>
                <a:cs typeface="Overpass"/>
                <a:sym typeface="Overpass"/>
              </a:rPr>
              <a:t>The first stage was to identify the problem, fully understand the request of the Braga Polis Station and decide what to do about it.</a:t>
            </a:r>
            <a:endParaRPr>
              <a:solidFill>
                <a:srgbClr val="073763"/>
              </a:solidFill>
              <a:latin typeface="Overpass"/>
              <a:ea typeface="Overpass"/>
              <a:cs typeface="Overpass"/>
              <a:sym typeface="Overpass"/>
            </a:endParaRPr>
          </a:p>
          <a:p>
            <a:pPr indent="-298450" lvl="0" marL="457200" rtl="0" algn="l">
              <a:lnSpc>
                <a:spcPct val="115000"/>
              </a:lnSpc>
              <a:spcBef>
                <a:spcPts val="0"/>
              </a:spcBef>
              <a:spcAft>
                <a:spcPts val="0"/>
              </a:spcAft>
              <a:buClr>
                <a:srgbClr val="073763"/>
              </a:buClr>
              <a:buSzPts val="1100"/>
              <a:buFont typeface="Overpass"/>
              <a:buChar char="●"/>
            </a:pPr>
            <a:r>
              <a:rPr lang="sv">
                <a:solidFill>
                  <a:srgbClr val="073763"/>
                </a:solidFill>
                <a:latin typeface="Overpass"/>
                <a:ea typeface="Overpass"/>
                <a:cs typeface="Overpass"/>
                <a:sym typeface="Overpass"/>
              </a:rPr>
              <a:t>The aim of the second stage was to determine our requirements when establishing our system, understand their reasons and categorize our requirements. We continued by preparing a table about this.</a:t>
            </a:r>
            <a:endParaRPr>
              <a:solidFill>
                <a:srgbClr val="073763"/>
              </a:solidFill>
              <a:latin typeface="Overpass"/>
              <a:ea typeface="Overpass"/>
              <a:cs typeface="Overpass"/>
              <a:sym typeface="Overpass"/>
            </a:endParaRPr>
          </a:p>
          <a:p>
            <a:pPr indent="-298450" lvl="0" marL="457200" rtl="0" algn="l">
              <a:lnSpc>
                <a:spcPct val="115000"/>
              </a:lnSpc>
              <a:spcBef>
                <a:spcPts val="0"/>
              </a:spcBef>
              <a:spcAft>
                <a:spcPts val="0"/>
              </a:spcAft>
              <a:buClr>
                <a:srgbClr val="073763"/>
              </a:buClr>
              <a:buSzPts val="1100"/>
              <a:buFont typeface="Overpass"/>
              <a:buChar char="●"/>
            </a:pPr>
            <a:r>
              <a:rPr lang="sv">
                <a:solidFill>
                  <a:srgbClr val="073763"/>
                </a:solidFill>
                <a:latin typeface="Overpass"/>
                <a:ea typeface="Overpass"/>
                <a:cs typeface="Overpass"/>
                <a:sym typeface="Overpass"/>
              </a:rPr>
              <a:t>At the third stage we created a conceptual model with using an ER diagram before moving on to the logical modeling. With this conceptual map, we showed our entities, their attributes and strong and weak relationships between them.</a:t>
            </a:r>
            <a:endParaRPr>
              <a:solidFill>
                <a:srgbClr val="073763"/>
              </a:solidFill>
              <a:latin typeface="Overpass"/>
              <a:ea typeface="Overpass"/>
              <a:cs typeface="Overpass"/>
              <a:sym typeface="Overpass"/>
            </a:endParaRPr>
          </a:p>
          <a:p>
            <a:pPr indent="-298450" lvl="0" marL="457200" rtl="0" algn="l">
              <a:lnSpc>
                <a:spcPct val="115000"/>
              </a:lnSpc>
              <a:spcBef>
                <a:spcPts val="0"/>
              </a:spcBef>
              <a:spcAft>
                <a:spcPts val="0"/>
              </a:spcAft>
              <a:buClr>
                <a:srgbClr val="073763"/>
              </a:buClr>
              <a:buSzPts val="1100"/>
              <a:buFont typeface="Overpass"/>
              <a:buChar char="●"/>
            </a:pPr>
            <a:r>
              <a:rPr lang="sv">
                <a:solidFill>
                  <a:srgbClr val="073763"/>
                </a:solidFill>
                <a:latin typeface="Overpass"/>
                <a:ea typeface="Overpass"/>
                <a:cs typeface="Overpass"/>
                <a:sym typeface="Overpass"/>
              </a:rPr>
              <a:t>Finally at the last step, we produced our logical modeling. We developed a model based on standardization by following the rules of normalization.</a:t>
            </a:r>
            <a:endParaRPr>
              <a:solidFill>
                <a:srgbClr val="073763"/>
              </a:solidFill>
              <a:latin typeface="Overpass"/>
              <a:ea typeface="Overpass"/>
              <a:cs typeface="Overpass"/>
              <a:sym typeface="Overpas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53"/>
          <p:cNvSpPr txBox="1"/>
          <p:nvPr>
            <p:ph type="ctrTitle"/>
          </p:nvPr>
        </p:nvSpPr>
        <p:spPr>
          <a:xfrm>
            <a:off x="591675" y="849050"/>
            <a:ext cx="5218200" cy="115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5. Conclusion and future</a:t>
            </a:r>
            <a:endParaRPr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2279" name="Google Shape;2279;p53"/>
          <p:cNvSpPr txBox="1"/>
          <p:nvPr>
            <p:ph idx="1" type="subTitle"/>
          </p:nvPr>
        </p:nvSpPr>
        <p:spPr>
          <a:xfrm>
            <a:off x="591675" y="1169850"/>
            <a:ext cx="7704000" cy="34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1400">
                <a:latin typeface="Overpass"/>
                <a:ea typeface="Overpass"/>
                <a:cs typeface="Overpass"/>
                <a:sym typeface="Overpass"/>
              </a:rPr>
              <a:t> With these steps and work we have completed, we have not only learned how the model development stages work, but also improved our theoretical knowledge. Although we had some difficulties in terms of language problems and finding sufficient resources while making the design, we have reached the point we wanted with our work.</a:t>
            </a:r>
            <a:endParaRPr sz="1400">
              <a:latin typeface="Overpass"/>
              <a:ea typeface="Overpass"/>
              <a:cs typeface="Overpass"/>
              <a:sym typeface="Overpass"/>
            </a:endParaRPr>
          </a:p>
          <a:p>
            <a:pPr indent="0" lvl="0" marL="0" rtl="0" algn="l">
              <a:spcBef>
                <a:spcPts val="0"/>
              </a:spcBef>
              <a:spcAft>
                <a:spcPts val="0"/>
              </a:spcAft>
              <a:buNone/>
            </a:pPr>
            <a:r>
              <a:t/>
            </a:r>
            <a:endParaRPr sz="1400">
              <a:latin typeface="Overpass"/>
              <a:ea typeface="Overpass"/>
              <a:cs typeface="Overpass"/>
              <a:sym typeface="Overpass"/>
            </a:endParaRPr>
          </a:p>
          <a:p>
            <a:pPr indent="0" lvl="0" marL="0" rtl="0" algn="l">
              <a:spcBef>
                <a:spcPts val="0"/>
              </a:spcBef>
              <a:spcAft>
                <a:spcPts val="0"/>
              </a:spcAft>
              <a:buNone/>
            </a:pPr>
            <a:r>
              <a:rPr lang="sv" sz="1400">
                <a:latin typeface="Overpass"/>
                <a:ea typeface="Overpass"/>
                <a:cs typeface="Overpass"/>
                <a:sym typeface="Overpass"/>
              </a:rPr>
              <a:t>Our future work </a:t>
            </a:r>
            <a:r>
              <a:rPr lang="sv" sz="1400">
                <a:latin typeface="Overpass"/>
                <a:ea typeface="Overpass"/>
                <a:cs typeface="Overpass"/>
                <a:sym typeface="Overpass"/>
              </a:rPr>
              <a:t>based on the theoretical part we have prepared is </a:t>
            </a:r>
            <a:r>
              <a:rPr lang="sv" sz="1400">
                <a:latin typeface="Overpass"/>
                <a:ea typeface="Overpass"/>
                <a:cs typeface="Overpass"/>
                <a:sym typeface="Overpass"/>
              </a:rPr>
              <a:t>to make this work physical and create database. For this development, we will start by learning how to code in SQL and obtaining information about this software.</a:t>
            </a:r>
            <a:endParaRPr sz="1400">
              <a:latin typeface="Overpass"/>
              <a:ea typeface="Overpass"/>
              <a:cs typeface="Overpass"/>
              <a:sym typeface="Overpas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54"/>
          <p:cNvSpPr txBox="1"/>
          <p:nvPr>
            <p:ph type="ctrTitle"/>
          </p:nvPr>
        </p:nvSpPr>
        <p:spPr>
          <a:xfrm>
            <a:off x="1898700" y="1826113"/>
            <a:ext cx="53466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Thanks for Listening! </a:t>
            </a:r>
            <a:endParaRPr sz="3000"/>
          </a:p>
        </p:txBody>
      </p:sp>
      <p:sp>
        <p:nvSpPr>
          <p:cNvPr id="2285" name="Google Shape;2285;p54"/>
          <p:cNvSpPr txBox="1"/>
          <p:nvPr>
            <p:ph type="ctrTitle"/>
          </p:nvPr>
        </p:nvSpPr>
        <p:spPr>
          <a:xfrm>
            <a:off x="1898700" y="2705988"/>
            <a:ext cx="53466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Questions?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0" name="Shape 2130"/>
        <p:cNvGrpSpPr/>
        <p:nvPr/>
      </p:nvGrpSpPr>
      <p:grpSpPr>
        <a:xfrm>
          <a:off x="0" y="0"/>
          <a:ext cx="0" cy="0"/>
          <a:chOff x="0" y="0"/>
          <a:chExt cx="0" cy="0"/>
        </a:xfrm>
      </p:grpSpPr>
      <p:sp>
        <p:nvSpPr>
          <p:cNvPr id="2131" name="Google Shape;2131;p38"/>
          <p:cNvSpPr txBox="1"/>
          <p:nvPr>
            <p:ph type="ctrTitle"/>
          </p:nvPr>
        </p:nvSpPr>
        <p:spPr>
          <a:xfrm>
            <a:off x="523050" y="-1700418"/>
            <a:ext cx="2300700" cy="280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EDS team</a:t>
            </a:r>
            <a:r>
              <a:rPr lang="sv"/>
              <a:t> </a:t>
            </a:r>
            <a:endParaRPr/>
          </a:p>
        </p:txBody>
      </p:sp>
      <p:sp>
        <p:nvSpPr>
          <p:cNvPr id="2132" name="Google Shape;2132;p38"/>
          <p:cNvSpPr txBox="1"/>
          <p:nvPr>
            <p:ph idx="1" type="subTitle"/>
          </p:nvPr>
        </p:nvSpPr>
        <p:spPr>
          <a:xfrm>
            <a:off x="-69400" y="3511450"/>
            <a:ext cx="9052500" cy="13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sv" sz="1500"/>
              <a:t>Gürol Berkay Çınar          Irem Nur         Oskar Vonkavaara     Tilda Wallin       Nadiia Yeromina</a:t>
            </a:r>
            <a:endParaRPr b="1" sz="1500"/>
          </a:p>
        </p:txBody>
      </p:sp>
      <p:pic>
        <p:nvPicPr>
          <p:cNvPr id="2133" name="Google Shape;2133;p38"/>
          <p:cNvPicPr preferRelativeResize="0"/>
          <p:nvPr/>
        </p:nvPicPr>
        <p:blipFill rotWithShape="1">
          <a:blip r:embed="rId3">
            <a:alphaModFix/>
          </a:blip>
          <a:srcRect b="26085" l="7081" r="7081" t="26085"/>
          <a:stretch/>
        </p:blipFill>
        <p:spPr>
          <a:xfrm>
            <a:off x="421750" y="1981350"/>
            <a:ext cx="1434600" cy="1421400"/>
          </a:xfrm>
          <a:prstGeom prst="flowChartConnector">
            <a:avLst/>
          </a:prstGeom>
          <a:noFill/>
          <a:ln>
            <a:noFill/>
          </a:ln>
        </p:spPr>
      </p:pic>
      <p:pic>
        <p:nvPicPr>
          <p:cNvPr id="2134" name="Google Shape;2134;p38"/>
          <p:cNvPicPr preferRelativeResize="0"/>
          <p:nvPr/>
        </p:nvPicPr>
        <p:blipFill rotWithShape="1">
          <a:blip r:embed="rId4">
            <a:alphaModFix/>
          </a:blip>
          <a:srcRect b="28799" l="23606" r="30251" t="6613"/>
          <a:stretch/>
        </p:blipFill>
        <p:spPr>
          <a:xfrm>
            <a:off x="2081525" y="1981352"/>
            <a:ext cx="1510200" cy="1421400"/>
          </a:xfrm>
          <a:prstGeom prst="flowChartConnector">
            <a:avLst/>
          </a:prstGeom>
          <a:noFill/>
          <a:ln>
            <a:noFill/>
          </a:ln>
        </p:spPr>
      </p:pic>
      <p:sp>
        <p:nvSpPr>
          <p:cNvPr id="2135" name="Google Shape;2135;p38"/>
          <p:cNvSpPr txBox="1"/>
          <p:nvPr/>
        </p:nvSpPr>
        <p:spPr>
          <a:xfrm>
            <a:off x="698575" y="1035225"/>
            <a:ext cx="63639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300">
                <a:solidFill>
                  <a:srgbClr val="0B5394"/>
                </a:solidFill>
                <a:latin typeface="Maven Pro"/>
                <a:ea typeface="Maven Pro"/>
                <a:cs typeface="Maven Pro"/>
                <a:sym typeface="Maven Pro"/>
              </a:rPr>
              <a:t>Erasmus Digital Solutions is a consulting agency that was hired by the Braga Police Department to help organize and store data about cases.</a:t>
            </a:r>
            <a:endParaRPr sz="1300">
              <a:solidFill>
                <a:srgbClr val="0B5394"/>
              </a:solidFill>
              <a:latin typeface="Maven Pro"/>
              <a:ea typeface="Maven Pro"/>
              <a:cs typeface="Maven Pro"/>
              <a:sym typeface="Maven Pro"/>
            </a:endParaRPr>
          </a:p>
        </p:txBody>
      </p:sp>
      <p:pic>
        <p:nvPicPr>
          <p:cNvPr id="2136" name="Google Shape;2136;p38"/>
          <p:cNvPicPr preferRelativeResize="0"/>
          <p:nvPr/>
        </p:nvPicPr>
        <p:blipFill rotWithShape="1">
          <a:blip r:embed="rId5">
            <a:alphaModFix/>
          </a:blip>
          <a:srcRect b="39927" l="9316" r="9316" t="14996"/>
          <a:stretch/>
        </p:blipFill>
        <p:spPr>
          <a:xfrm>
            <a:off x="3816900" y="1951650"/>
            <a:ext cx="1510200" cy="1480800"/>
          </a:xfrm>
          <a:prstGeom prst="flowChartConnector">
            <a:avLst/>
          </a:prstGeom>
          <a:noFill/>
          <a:ln>
            <a:noFill/>
          </a:ln>
        </p:spPr>
      </p:pic>
      <p:pic>
        <p:nvPicPr>
          <p:cNvPr id="2137" name="Google Shape;2137;p38"/>
          <p:cNvPicPr preferRelativeResize="0"/>
          <p:nvPr/>
        </p:nvPicPr>
        <p:blipFill rotWithShape="1">
          <a:blip r:embed="rId6">
            <a:alphaModFix/>
          </a:blip>
          <a:srcRect b="38089" l="28818" r="25581" t="28184"/>
          <a:stretch/>
        </p:blipFill>
        <p:spPr>
          <a:xfrm>
            <a:off x="7287650" y="1943850"/>
            <a:ext cx="1510200" cy="1496400"/>
          </a:xfrm>
          <a:prstGeom prst="flowChartConnector">
            <a:avLst/>
          </a:prstGeom>
          <a:noFill/>
          <a:ln>
            <a:noFill/>
          </a:ln>
        </p:spPr>
      </p:pic>
      <p:pic>
        <p:nvPicPr>
          <p:cNvPr id="2138" name="Google Shape;2138;p38"/>
          <p:cNvPicPr preferRelativeResize="0"/>
          <p:nvPr/>
        </p:nvPicPr>
        <p:blipFill rotWithShape="1">
          <a:blip r:embed="rId7">
            <a:alphaModFix/>
          </a:blip>
          <a:srcRect b="19193" l="0" r="14442" t="14987"/>
          <a:stretch/>
        </p:blipFill>
        <p:spPr>
          <a:xfrm>
            <a:off x="5552275" y="1927050"/>
            <a:ext cx="1510200" cy="1530000"/>
          </a:xfrm>
          <a:prstGeom prst="flowChartConnector">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39"/>
          <p:cNvSpPr txBox="1"/>
          <p:nvPr/>
        </p:nvSpPr>
        <p:spPr>
          <a:xfrm>
            <a:off x="644850" y="1292575"/>
            <a:ext cx="598500" cy="44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sv" sz="3000">
                <a:solidFill>
                  <a:srgbClr val="000000"/>
                </a:solidFill>
                <a:latin typeface="Overpass"/>
                <a:ea typeface="Overpass"/>
                <a:cs typeface="Overpass"/>
                <a:sym typeface="Overpass"/>
              </a:rPr>
              <a:t>1</a:t>
            </a:r>
            <a:endParaRPr b="1" sz="3000">
              <a:solidFill>
                <a:srgbClr val="000000"/>
              </a:solidFill>
              <a:latin typeface="Overpass"/>
              <a:ea typeface="Overpass"/>
              <a:cs typeface="Overpass"/>
              <a:sym typeface="Overpass"/>
            </a:endParaRPr>
          </a:p>
        </p:txBody>
      </p:sp>
      <p:sp>
        <p:nvSpPr>
          <p:cNvPr id="2144" name="Google Shape;2144;p39"/>
          <p:cNvSpPr txBox="1"/>
          <p:nvPr/>
        </p:nvSpPr>
        <p:spPr>
          <a:xfrm>
            <a:off x="644850" y="2353250"/>
            <a:ext cx="598500" cy="44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sv" sz="3000">
                <a:solidFill>
                  <a:srgbClr val="000000"/>
                </a:solidFill>
                <a:latin typeface="Overpass"/>
                <a:ea typeface="Overpass"/>
                <a:cs typeface="Overpass"/>
                <a:sym typeface="Overpass"/>
              </a:rPr>
              <a:t>2</a:t>
            </a:r>
            <a:endParaRPr b="1" sz="3000">
              <a:solidFill>
                <a:srgbClr val="000000"/>
              </a:solidFill>
              <a:latin typeface="Overpass"/>
              <a:ea typeface="Overpass"/>
              <a:cs typeface="Overpass"/>
              <a:sym typeface="Overpass"/>
            </a:endParaRPr>
          </a:p>
        </p:txBody>
      </p:sp>
      <p:sp>
        <p:nvSpPr>
          <p:cNvPr id="2145" name="Google Shape;2145;p39"/>
          <p:cNvSpPr txBox="1"/>
          <p:nvPr/>
        </p:nvSpPr>
        <p:spPr>
          <a:xfrm>
            <a:off x="644850" y="3511900"/>
            <a:ext cx="598500" cy="44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sv" sz="3000">
                <a:solidFill>
                  <a:srgbClr val="000000"/>
                </a:solidFill>
                <a:latin typeface="Overpass"/>
                <a:ea typeface="Overpass"/>
                <a:cs typeface="Overpass"/>
                <a:sym typeface="Overpass"/>
              </a:rPr>
              <a:t>3</a:t>
            </a:r>
            <a:endParaRPr b="1" sz="3000">
              <a:solidFill>
                <a:srgbClr val="000000"/>
              </a:solidFill>
              <a:latin typeface="Overpass"/>
              <a:ea typeface="Overpass"/>
              <a:cs typeface="Overpass"/>
              <a:sym typeface="Overpass"/>
            </a:endParaRPr>
          </a:p>
        </p:txBody>
      </p:sp>
      <p:sp>
        <p:nvSpPr>
          <p:cNvPr id="2146" name="Google Shape;2146;p39"/>
          <p:cNvSpPr txBox="1"/>
          <p:nvPr/>
        </p:nvSpPr>
        <p:spPr>
          <a:xfrm>
            <a:off x="4791125" y="1314475"/>
            <a:ext cx="598500" cy="44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sv" sz="2400">
                <a:latin typeface="Overpass"/>
                <a:ea typeface="Overpass"/>
                <a:cs typeface="Overpass"/>
                <a:sym typeface="Overpass"/>
              </a:rPr>
              <a:t>4</a:t>
            </a:r>
            <a:endParaRPr b="1" sz="2400">
              <a:solidFill>
                <a:srgbClr val="000000"/>
              </a:solidFill>
              <a:latin typeface="Overpass"/>
              <a:ea typeface="Overpass"/>
              <a:cs typeface="Overpass"/>
              <a:sym typeface="Overpass"/>
            </a:endParaRPr>
          </a:p>
        </p:txBody>
      </p:sp>
      <p:sp>
        <p:nvSpPr>
          <p:cNvPr id="2147" name="Google Shape;2147;p39"/>
          <p:cNvSpPr txBox="1"/>
          <p:nvPr/>
        </p:nvSpPr>
        <p:spPr>
          <a:xfrm>
            <a:off x="4791125" y="2473125"/>
            <a:ext cx="598500" cy="44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sv" sz="2400">
                <a:solidFill>
                  <a:srgbClr val="000000"/>
                </a:solidFill>
                <a:latin typeface="Overpass"/>
                <a:ea typeface="Overpass"/>
                <a:cs typeface="Overpass"/>
                <a:sym typeface="Overpass"/>
              </a:rPr>
              <a:t>5</a:t>
            </a:r>
            <a:endParaRPr b="1" sz="2400">
              <a:solidFill>
                <a:srgbClr val="000000"/>
              </a:solidFill>
              <a:latin typeface="Overpass"/>
              <a:ea typeface="Overpass"/>
              <a:cs typeface="Overpass"/>
              <a:sym typeface="Overpass"/>
            </a:endParaRPr>
          </a:p>
        </p:txBody>
      </p:sp>
      <p:sp>
        <p:nvSpPr>
          <p:cNvPr id="2148" name="Google Shape;2148;p39"/>
          <p:cNvSpPr txBox="1"/>
          <p:nvPr/>
        </p:nvSpPr>
        <p:spPr>
          <a:xfrm>
            <a:off x="-1121625" y="3715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3500">
                <a:solidFill>
                  <a:srgbClr val="073763"/>
                </a:solidFill>
                <a:latin typeface="Overpass Black"/>
                <a:ea typeface="Overpass Black"/>
                <a:cs typeface="Overpass Black"/>
                <a:sym typeface="Overpass Black"/>
              </a:rPr>
              <a:t>T</a:t>
            </a:r>
            <a:r>
              <a:rPr lang="sv" sz="3500">
                <a:solidFill>
                  <a:srgbClr val="073763"/>
                </a:solidFill>
                <a:latin typeface="Overpass Black"/>
                <a:ea typeface="Overpass Black"/>
                <a:cs typeface="Overpass Black"/>
                <a:sym typeface="Overpass Black"/>
              </a:rPr>
              <a:t>able of contents</a:t>
            </a:r>
            <a:endParaRPr sz="3500">
              <a:solidFill>
                <a:srgbClr val="073763"/>
              </a:solidFill>
              <a:latin typeface="Overpass Black"/>
              <a:ea typeface="Overpass Black"/>
              <a:cs typeface="Overpass Black"/>
              <a:sym typeface="Overpass Black"/>
            </a:endParaRPr>
          </a:p>
        </p:txBody>
      </p:sp>
      <p:sp>
        <p:nvSpPr>
          <p:cNvPr id="2149" name="Google Shape;2149;p39"/>
          <p:cNvSpPr txBox="1"/>
          <p:nvPr/>
        </p:nvSpPr>
        <p:spPr>
          <a:xfrm>
            <a:off x="1395750" y="1292575"/>
            <a:ext cx="3473100" cy="8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sv" sz="2400">
                <a:latin typeface="Overpass"/>
                <a:ea typeface="Overpass"/>
                <a:cs typeface="Overpass"/>
                <a:sym typeface="Overpass"/>
              </a:rPr>
              <a:t>Definition of the system</a:t>
            </a:r>
            <a:endParaRPr b="1" sz="2400">
              <a:solidFill>
                <a:srgbClr val="000000"/>
              </a:solidFill>
              <a:latin typeface="Overpass"/>
              <a:ea typeface="Overpass"/>
              <a:cs typeface="Overpass"/>
              <a:sym typeface="Overpass"/>
            </a:endParaRPr>
          </a:p>
        </p:txBody>
      </p:sp>
      <p:sp>
        <p:nvSpPr>
          <p:cNvPr id="2150" name="Google Shape;2150;p39"/>
          <p:cNvSpPr txBox="1"/>
          <p:nvPr/>
        </p:nvSpPr>
        <p:spPr>
          <a:xfrm>
            <a:off x="1373175" y="2250825"/>
            <a:ext cx="3395400" cy="88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sv" sz="2300">
                <a:latin typeface="Overpass"/>
                <a:ea typeface="Overpass"/>
                <a:cs typeface="Overpass"/>
                <a:sym typeface="Overpass"/>
              </a:rPr>
              <a:t>Requirements gathering and analysis</a:t>
            </a:r>
            <a:endParaRPr b="1" sz="2300">
              <a:solidFill>
                <a:srgbClr val="000000"/>
              </a:solidFill>
              <a:latin typeface="Overpass"/>
              <a:ea typeface="Overpass"/>
              <a:cs typeface="Overpass"/>
              <a:sym typeface="Overpass"/>
            </a:endParaRPr>
          </a:p>
        </p:txBody>
      </p:sp>
      <p:sp>
        <p:nvSpPr>
          <p:cNvPr id="2151" name="Google Shape;2151;p39"/>
          <p:cNvSpPr txBox="1"/>
          <p:nvPr/>
        </p:nvSpPr>
        <p:spPr>
          <a:xfrm>
            <a:off x="1373175" y="3511901"/>
            <a:ext cx="2714400" cy="750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sv" sz="2400">
                <a:latin typeface="Overpass"/>
                <a:ea typeface="Overpass"/>
                <a:cs typeface="Overpass"/>
                <a:sym typeface="Overpass"/>
              </a:rPr>
              <a:t>Conceptual modelling</a:t>
            </a:r>
            <a:endParaRPr b="1" sz="2400">
              <a:solidFill>
                <a:srgbClr val="000000"/>
              </a:solidFill>
              <a:latin typeface="Overpass"/>
              <a:ea typeface="Overpass"/>
              <a:cs typeface="Overpass"/>
              <a:sym typeface="Overpass"/>
            </a:endParaRPr>
          </a:p>
        </p:txBody>
      </p:sp>
      <p:sp>
        <p:nvSpPr>
          <p:cNvPr id="2152" name="Google Shape;2152;p39"/>
          <p:cNvSpPr txBox="1"/>
          <p:nvPr/>
        </p:nvSpPr>
        <p:spPr>
          <a:xfrm>
            <a:off x="5542025" y="1007700"/>
            <a:ext cx="2678100" cy="1014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sv" sz="2400">
                <a:latin typeface="Overpass"/>
                <a:ea typeface="Overpass"/>
                <a:cs typeface="Overpass"/>
                <a:sym typeface="Overpass"/>
              </a:rPr>
              <a:t>Logical modelling</a:t>
            </a:r>
            <a:endParaRPr b="1" sz="2400">
              <a:solidFill>
                <a:srgbClr val="000000"/>
              </a:solidFill>
              <a:latin typeface="Overpass"/>
              <a:ea typeface="Overpass"/>
              <a:cs typeface="Overpass"/>
              <a:sym typeface="Overpass"/>
            </a:endParaRPr>
          </a:p>
        </p:txBody>
      </p:sp>
      <p:sp>
        <p:nvSpPr>
          <p:cNvPr id="2153" name="Google Shape;2153;p39"/>
          <p:cNvSpPr txBox="1"/>
          <p:nvPr/>
        </p:nvSpPr>
        <p:spPr>
          <a:xfrm>
            <a:off x="5542025" y="2702275"/>
            <a:ext cx="26781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sv" sz="2400">
                <a:latin typeface="Overpass"/>
                <a:ea typeface="Overpass"/>
                <a:cs typeface="Overpass"/>
                <a:sym typeface="Overpass"/>
              </a:rPr>
              <a:t>Conclusion and future work</a:t>
            </a:r>
            <a:endParaRPr b="1" sz="2400">
              <a:solidFill>
                <a:srgbClr val="000000"/>
              </a:solidFill>
              <a:latin typeface="Overpass"/>
              <a:ea typeface="Overpass"/>
              <a:cs typeface="Overpass"/>
              <a:sym typeface="Overpas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40"/>
          <p:cNvSpPr txBox="1"/>
          <p:nvPr>
            <p:ph type="ctrTitle"/>
          </p:nvPr>
        </p:nvSpPr>
        <p:spPr>
          <a:xfrm>
            <a:off x="501850" y="400025"/>
            <a:ext cx="7073400" cy="873000"/>
          </a:xfrm>
          <a:prstGeom prst="rect">
            <a:avLst/>
          </a:prstGeom>
        </p:spPr>
        <p:txBody>
          <a:bodyPr anchorCtr="0" anchor="b" bIns="91425" lIns="91425" spcFirstLastPara="1" rIns="91425" wrap="square" tIns="91425">
            <a:noAutofit/>
          </a:bodyPr>
          <a:lstStyle/>
          <a:p>
            <a:pPr indent="-419100" lvl="0" marL="457200" rtl="0" algn="l">
              <a:spcBef>
                <a:spcPts val="0"/>
              </a:spcBef>
              <a:spcAft>
                <a:spcPts val="0"/>
              </a:spcAft>
              <a:buSzPts val="3000"/>
              <a:buAutoNum type="arabicPeriod"/>
            </a:pPr>
            <a:r>
              <a:rPr lang="sv" sz="3000"/>
              <a:t>Definition and characterization</a:t>
            </a:r>
            <a:endParaRPr sz="3000"/>
          </a:p>
        </p:txBody>
      </p:sp>
      <p:sp>
        <p:nvSpPr>
          <p:cNvPr id="2159" name="Google Shape;2159;p40"/>
          <p:cNvSpPr txBox="1"/>
          <p:nvPr>
            <p:ph idx="1" type="subTitle"/>
          </p:nvPr>
        </p:nvSpPr>
        <p:spPr>
          <a:xfrm>
            <a:off x="574500" y="1384725"/>
            <a:ext cx="7704000" cy="352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a:t>Erasmus Digital Solutions is a digital consultant company with highly skilled labor force </a:t>
            </a:r>
            <a:endParaRPr/>
          </a:p>
          <a:p>
            <a:pPr indent="-317500" lvl="0" marL="457200" rtl="0" algn="l">
              <a:spcBef>
                <a:spcPts val="0"/>
              </a:spcBef>
              <a:spcAft>
                <a:spcPts val="0"/>
              </a:spcAft>
              <a:buSzPts val="1400"/>
              <a:buChar char="●"/>
            </a:pPr>
            <a:r>
              <a:rPr lang="sv"/>
              <a:t>As of late, the city of Braga has struggled with increased criminality; 440 burglaries and 120 robberies 2023.  Increase of 8.5% from previous year.</a:t>
            </a:r>
            <a:endParaRPr/>
          </a:p>
          <a:p>
            <a:pPr indent="-317500" lvl="0" marL="457200" rtl="0" algn="l">
              <a:spcBef>
                <a:spcPts val="0"/>
              </a:spcBef>
              <a:spcAft>
                <a:spcPts val="0"/>
              </a:spcAft>
              <a:buSzPts val="1400"/>
              <a:buChar char="●"/>
            </a:pPr>
            <a:r>
              <a:rPr lang="sv"/>
              <a:t>Braga Police Station stores their data manually, creating extra work for employees </a:t>
            </a:r>
            <a:endParaRPr/>
          </a:p>
          <a:p>
            <a:pPr indent="-317500" lvl="0" marL="457200" rtl="0" algn="l">
              <a:spcBef>
                <a:spcPts val="0"/>
              </a:spcBef>
              <a:spcAft>
                <a:spcPts val="0"/>
              </a:spcAft>
              <a:buSzPts val="1400"/>
              <a:buChar char="●"/>
            </a:pPr>
            <a:r>
              <a:rPr lang="sv"/>
              <a:t>As criminality has increased, the demand for a </a:t>
            </a:r>
            <a:r>
              <a:rPr lang="sv"/>
              <a:t>digitized</a:t>
            </a:r>
            <a:r>
              <a:rPr lang="sv"/>
              <a:t> data storage also increased.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41"/>
          <p:cNvSpPr txBox="1"/>
          <p:nvPr>
            <p:ph type="ctrTitle"/>
          </p:nvPr>
        </p:nvSpPr>
        <p:spPr>
          <a:xfrm>
            <a:off x="501850" y="400025"/>
            <a:ext cx="7073400" cy="873000"/>
          </a:xfrm>
          <a:prstGeom prst="rect">
            <a:avLst/>
          </a:prstGeom>
        </p:spPr>
        <p:txBody>
          <a:bodyPr anchorCtr="0" anchor="b" bIns="91425" lIns="91425" spcFirstLastPara="1" rIns="91425" wrap="square" tIns="91425">
            <a:noAutofit/>
          </a:bodyPr>
          <a:lstStyle/>
          <a:p>
            <a:pPr indent="-419100" lvl="0" marL="457200" rtl="0" algn="l">
              <a:spcBef>
                <a:spcPts val="0"/>
              </a:spcBef>
              <a:spcAft>
                <a:spcPts val="0"/>
              </a:spcAft>
              <a:buSzPts val="3000"/>
              <a:buAutoNum type="arabicPeriod"/>
            </a:pPr>
            <a:r>
              <a:rPr lang="sv" sz="3000"/>
              <a:t>Definition and characterization</a:t>
            </a:r>
            <a:endParaRPr sz="3000"/>
          </a:p>
        </p:txBody>
      </p:sp>
      <p:sp>
        <p:nvSpPr>
          <p:cNvPr id="2165" name="Google Shape;2165;p41"/>
          <p:cNvSpPr txBox="1"/>
          <p:nvPr>
            <p:ph idx="1" type="subTitle"/>
          </p:nvPr>
        </p:nvSpPr>
        <p:spPr>
          <a:xfrm>
            <a:off x="574500" y="1384725"/>
            <a:ext cx="7704000" cy="3525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sv" sz="1500"/>
              <a:t>After consulting with Braga Police Station, the needs and goals of the database system was defined together with EDS. Among these were: </a:t>
            </a:r>
            <a:endParaRPr sz="1500"/>
          </a:p>
          <a:p>
            <a:pPr indent="-323850" lvl="1" marL="914400" rtl="0" algn="l">
              <a:spcBef>
                <a:spcPts val="0"/>
              </a:spcBef>
              <a:spcAft>
                <a:spcPts val="0"/>
              </a:spcAft>
              <a:buSzPts val="1500"/>
              <a:buChar char="○"/>
            </a:pPr>
            <a:r>
              <a:rPr lang="sv" sz="1500"/>
              <a:t>Improve the ability to collect and store information about crimes.</a:t>
            </a:r>
            <a:endParaRPr sz="1500"/>
          </a:p>
          <a:p>
            <a:pPr indent="-323850" lvl="1" marL="914400" rtl="0" algn="l">
              <a:spcBef>
                <a:spcPts val="0"/>
              </a:spcBef>
              <a:spcAft>
                <a:spcPts val="0"/>
              </a:spcAft>
              <a:buSzPts val="1500"/>
              <a:buChar char="○"/>
            </a:pPr>
            <a:r>
              <a:rPr lang="sv" sz="1500"/>
              <a:t>Coordinate the gathered material in a way that makes the navigation process in old data more accessible. </a:t>
            </a:r>
            <a:endParaRPr sz="1500"/>
          </a:p>
          <a:p>
            <a:pPr indent="-323850" lvl="1" marL="914400" rtl="0" algn="l">
              <a:spcBef>
                <a:spcPts val="0"/>
              </a:spcBef>
              <a:spcAft>
                <a:spcPts val="0"/>
              </a:spcAft>
              <a:buSzPts val="1500"/>
              <a:buChar char="○"/>
            </a:pPr>
            <a:r>
              <a:rPr lang="sv" sz="1500"/>
              <a:t>Allow for analysis of data collected in past cases.  </a:t>
            </a:r>
            <a:endParaRPr sz="1500"/>
          </a:p>
          <a:p>
            <a:pPr indent="-323850" lvl="1" marL="914400" rtl="0" algn="l">
              <a:spcBef>
                <a:spcPts val="0"/>
              </a:spcBef>
              <a:spcAft>
                <a:spcPts val="0"/>
              </a:spcAft>
              <a:buSzPts val="1500"/>
              <a:buChar char="○"/>
            </a:pPr>
            <a:r>
              <a:rPr lang="sv" sz="1500"/>
              <a:t>Create a search path for specific cases, and filter search results based on different criterias such as; dates, locations, crime types, staff involved etc.</a:t>
            </a:r>
            <a:endParaRPr sz="1500"/>
          </a:p>
          <a:p>
            <a:pPr indent="-323850" lvl="1" marL="914400" rtl="0" algn="l">
              <a:spcBef>
                <a:spcPts val="0"/>
              </a:spcBef>
              <a:spcAft>
                <a:spcPts val="0"/>
              </a:spcAft>
              <a:buSzPts val="1500"/>
              <a:buChar char="○"/>
            </a:pPr>
            <a:r>
              <a:rPr lang="sv" sz="1500"/>
              <a:t>Have a specific structure of access to information among the colleagues at the police station, all members of the database should not access all data.</a:t>
            </a:r>
            <a:endParaRPr sz="1500"/>
          </a:p>
          <a:p>
            <a:pPr indent="-323850" lvl="0" marL="457200" rtl="0" algn="l">
              <a:spcBef>
                <a:spcPts val="0"/>
              </a:spcBef>
              <a:spcAft>
                <a:spcPts val="0"/>
              </a:spcAft>
              <a:buSzPts val="1500"/>
              <a:buChar char="●"/>
            </a:pPr>
            <a:r>
              <a:rPr lang="sv" sz="1500"/>
              <a:t>Since EDS have years of </a:t>
            </a:r>
            <a:r>
              <a:rPr lang="sv" sz="1500"/>
              <a:t>expertise</a:t>
            </a:r>
            <a:r>
              <a:rPr lang="sv" sz="1500"/>
              <a:t> in the field, they thought it would be perfectly possible to carry out the work.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42"/>
          <p:cNvSpPr txBox="1"/>
          <p:nvPr>
            <p:ph type="ctrTitle"/>
          </p:nvPr>
        </p:nvSpPr>
        <p:spPr>
          <a:xfrm>
            <a:off x="501850" y="563500"/>
            <a:ext cx="7073400" cy="358200"/>
          </a:xfrm>
          <a:prstGeom prst="rect">
            <a:avLst/>
          </a:prstGeom>
        </p:spPr>
        <p:txBody>
          <a:bodyPr anchorCtr="0" anchor="b" bIns="91425" lIns="91425" spcFirstLastPara="1" rIns="91425" wrap="square" tIns="91425">
            <a:noAutofit/>
          </a:bodyPr>
          <a:lstStyle/>
          <a:p>
            <a:pPr indent="-419100" lvl="0" marL="457200" rtl="0" algn="l">
              <a:spcBef>
                <a:spcPts val="0"/>
              </a:spcBef>
              <a:spcAft>
                <a:spcPts val="0"/>
              </a:spcAft>
              <a:buSzPts val="3000"/>
              <a:buAutoNum type="arabicPeriod"/>
            </a:pPr>
            <a:r>
              <a:rPr lang="sv" sz="3000"/>
              <a:t>Definition and characterization</a:t>
            </a:r>
            <a:endParaRPr sz="3000"/>
          </a:p>
        </p:txBody>
      </p:sp>
      <p:pic>
        <p:nvPicPr>
          <p:cNvPr id="2171" name="Google Shape;2171;p42"/>
          <p:cNvPicPr preferRelativeResize="0"/>
          <p:nvPr/>
        </p:nvPicPr>
        <p:blipFill>
          <a:blip r:embed="rId3">
            <a:alphaModFix/>
          </a:blip>
          <a:stretch>
            <a:fillRect/>
          </a:stretch>
        </p:blipFill>
        <p:spPr>
          <a:xfrm>
            <a:off x="501850" y="1280474"/>
            <a:ext cx="8426400" cy="2568701"/>
          </a:xfrm>
          <a:prstGeom prst="rect">
            <a:avLst/>
          </a:prstGeom>
          <a:noFill/>
          <a:ln>
            <a:noFill/>
          </a:ln>
        </p:spPr>
      </p:pic>
      <p:sp>
        <p:nvSpPr>
          <p:cNvPr id="2172" name="Google Shape;2172;p42"/>
          <p:cNvSpPr txBox="1"/>
          <p:nvPr>
            <p:ph idx="1" type="subTitle"/>
          </p:nvPr>
        </p:nvSpPr>
        <p:spPr>
          <a:xfrm>
            <a:off x="358800" y="4120950"/>
            <a:ext cx="8426400" cy="944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sv" sz="1500"/>
              <a:t>The project was planned to be presented to the Chief police officers at the 12th of April.</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43"/>
          <p:cNvSpPr txBox="1"/>
          <p:nvPr>
            <p:ph type="ctrTitle"/>
          </p:nvPr>
        </p:nvSpPr>
        <p:spPr>
          <a:xfrm>
            <a:off x="54475" y="200325"/>
            <a:ext cx="61701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2. </a:t>
            </a:r>
            <a:r>
              <a:rPr lang="sv" sz="3000"/>
              <a:t>Requirements gathering</a:t>
            </a:r>
            <a:endParaRPr sz="3000"/>
          </a:p>
        </p:txBody>
      </p:sp>
      <p:sp>
        <p:nvSpPr>
          <p:cNvPr id="2178" name="Google Shape;2178;p43"/>
          <p:cNvSpPr/>
          <p:nvPr/>
        </p:nvSpPr>
        <p:spPr>
          <a:xfrm>
            <a:off x="3591650" y="1902375"/>
            <a:ext cx="1960800" cy="1960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3"/>
          <p:cNvSpPr/>
          <p:nvPr/>
        </p:nvSpPr>
        <p:spPr>
          <a:xfrm>
            <a:off x="3591650" y="1902375"/>
            <a:ext cx="1960800" cy="1960800"/>
          </a:xfrm>
          <a:prstGeom prst="blockArc">
            <a:avLst>
              <a:gd fmla="val 16199825" name="adj1"/>
              <a:gd fmla="val 0" name="adj2"/>
              <a:gd fmla="val 25000" name="adj3"/>
            </a:avLst>
          </a:prstGeom>
          <a:solidFill>
            <a:srgbClr val="D9D2E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3"/>
          <p:cNvSpPr/>
          <p:nvPr/>
        </p:nvSpPr>
        <p:spPr>
          <a:xfrm flipH="1">
            <a:off x="3591650" y="1902375"/>
            <a:ext cx="1960800" cy="1960800"/>
          </a:xfrm>
          <a:prstGeom prst="blockArc">
            <a:avLst>
              <a:gd fmla="val 16199825" name="adj1"/>
              <a:gd fmla="val 0" name="adj2"/>
              <a:gd fmla="val 25000" name="adj3"/>
            </a:avLst>
          </a:prstGeom>
          <a:solidFill>
            <a:srgbClr val="FCE5C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3"/>
          <p:cNvSpPr/>
          <p:nvPr/>
        </p:nvSpPr>
        <p:spPr>
          <a:xfrm flipH="1" rot="10800000">
            <a:off x="3591650" y="1902375"/>
            <a:ext cx="1960800" cy="1960800"/>
          </a:xfrm>
          <a:prstGeom prst="blockArc">
            <a:avLst>
              <a:gd fmla="val 16199825" name="adj1"/>
              <a:gd fmla="val 0" name="adj2"/>
              <a:gd fmla="val 25000" name="adj3"/>
            </a:avLst>
          </a:prstGeom>
          <a:solidFill>
            <a:srgbClr val="F5D6E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3"/>
          <p:cNvSpPr/>
          <p:nvPr/>
        </p:nvSpPr>
        <p:spPr>
          <a:xfrm rot="10800000">
            <a:off x="3591650" y="1902375"/>
            <a:ext cx="1960800" cy="1960800"/>
          </a:xfrm>
          <a:prstGeom prst="blockArc">
            <a:avLst>
              <a:gd fmla="val 16199825" name="adj1"/>
              <a:gd fmla="val 0" name="adj2"/>
              <a:gd fmla="val 25000" name="adj3"/>
            </a:avLst>
          </a:prstGeom>
          <a:solidFill>
            <a:srgbClr val="F4CCCC"/>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3"/>
          <p:cNvSpPr txBox="1"/>
          <p:nvPr/>
        </p:nvSpPr>
        <p:spPr>
          <a:xfrm>
            <a:off x="490375" y="1843525"/>
            <a:ext cx="2472000" cy="484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sv" sz="2100">
                <a:solidFill>
                  <a:srgbClr val="274E13"/>
                </a:solidFill>
                <a:latin typeface="Overpass"/>
                <a:ea typeface="Overpass"/>
                <a:cs typeface="Overpass"/>
                <a:sym typeface="Overpass"/>
              </a:rPr>
              <a:t>Meetings with station employees</a:t>
            </a:r>
            <a:endParaRPr b="1" sz="2100">
              <a:solidFill>
                <a:srgbClr val="274E13"/>
              </a:solidFill>
              <a:latin typeface="Overpass"/>
              <a:ea typeface="Overpass"/>
              <a:cs typeface="Overpass"/>
              <a:sym typeface="Overpass"/>
            </a:endParaRPr>
          </a:p>
        </p:txBody>
      </p:sp>
      <p:sp>
        <p:nvSpPr>
          <p:cNvPr id="2184" name="Google Shape;2184;p43"/>
          <p:cNvSpPr txBox="1"/>
          <p:nvPr/>
        </p:nvSpPr>
        <p:spPr>
          <a:xfrm>
            <a:off x="490450" y="2175925"/>
            <a:ext cx="24720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sv" sz="1200">
                <a:latin typeface="Anonymous Pro"/>
                <a:ea typeface="Anonymous Pro"/>
                <a:cs typeface="Anonymous Pro"/>
                <a:sym typeface="Anonymous Pro"/>
              </a:rPr>
              <a:t>Motive: Form technical task</a:t>
            </a:r>
            <a:endParaRPr sz="1200">
              <a:solidFill>
                <a:srgbClr val="000000"/>
              </a:solidFill>
              <a:latin typeface="Anonymous Pro"/>
              <a:ea typeface="Anonymous Pro"/>
              <a:cs typeface="Anonymous Pro"/>
              <a:sym typeface="Anonymous Pro"/>
            </a:endParaRPr>
          </a:p>
        </p:txBody>
      </p:sp>
      <p:sp>
        <p:nvSpPr>
          <p:cNvPr id="2185" name="Google Shape;2185;p43"/>
          <p:cNvSpPr txBox="1"/>
          <p:nvPr/>
        </p:nvSpPr>
        <p:spPr>
          <a:xfrm>
            <a:off x="222900" y="3356025"/>
            <a:ext cx="2586900" cy="484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sv" sz="2100">
                <a:solidFill>
                  <a:srgbClr val="274E13"/>
                </a:solidFill>
                <a:latin typeface="Overpass"/>
                <a:ea typeface="Overpass"/>
                <a:cs typeface="Overpass"/>
                <a:sym typeface="Overpass"/>
              </a:rPr>
              <a:t>Analysis of documentation</a:t>
            </a:r>
            <a:endParaRPr b="1" sz="2100">
              <a:solidFill>
                <a:srgbClr val="274E13"/>
              </a:solidFill>
              <a:latin typeface="Overpass"/>
              <a:ea typeface="Overpass"/>
              <a:cs typeface="Overpass"/>
              <a:sym typeface="Overpass"/>
            </a:endParaRPr>
          </a:p>
        </p:txBody>
      </p:sp>
      <p:sp>
        <p:nvSpPr>
          <p:cNvPr id="2186" name="Google Shape;2186;p43"/>
          <p:cNvSpPr txBox="1"/>
          <p:nvPr/>
        </p:nvSpPr>
        <p:spPr>
          <a:xfrm>
            <a:off x="6181600" y="1843525"/>
            <a:ext cx="25311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sv" sz="2100">
                <a:solidFill>
                  <a:srgbClr val="274E13"/>
                </a:solidFill>
                <a:latin typeface="Overpass"/>
                <a:ea typeface="Overpass"/>
                <a:cs typeface="Overpass"/>
                <a:sym typeface="Overpass"/>
              </a:rPr>
              <a:t>Observation</a:t>
            </a:r>
            <a:endParaRPr b="1" sz="2100">
              <a:solidFill>
                <a:srgbClr val="274E13"/>
              </a:solidFill>
              <a:latin typeface="Overpass"/>
              <a:ea typeface="Overpass"/>
              <a:cs typeface="Overpass"/>
              <a:sym typeface="Overpass"/>
            </a:endParaRPr>
          </a:p>
        </p:txBody>
      </p:sp>
      <p:sp>
        <p:nvSpPr>
          <p:cNvPr id="2187" name="Google Shape;2187;p43"/>
          <p:cNvSpPr txBox="1"/>
          <p:nvPr/>
        </p:nvSpPr>
        <p:spPr>
          <a:xfrm>
            <a:off x="6224575" y="2970157"/>
            <a:ext cx="2242500" cy="75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sv" sz="2100">
                <a:solidFill>
                  <a:srgbClr val="274E13"/>
                </a:solidFill>
                <a:latin typeface="Overpass"/>
                <a:ea typeface="Overpass"/>
                <a:cs typeface="Overpass"/>
                <a:sym typeface="Overpass"/>
              </a:rPr>
              <a:t>Surveys</a:t>
            </a:r>
            <a:endParaRPr b="1" sz="2100">
              <a:solidFill>
                <a:srgbClr val="274E13"/>
              </a:solidFill>
              <a:latin typeface="Overpass"/>
              <a:ea typeface="Overpass"/>
              <a:cs typeface="Overpass"/>
              <a:sym typeface="Overpass"/>
            </a:endParaRPr>
          </a:p>
        </p:txBody>
      </p:sp>
      <p:cxnSp>
        <p:nvCxnSpPr>
          <p:cNvPr id="2188" name="Google Shape;2188;p43"/>
          <p:cNvCxnSpPr>
            <a:stCxn id="2183" idx="3"/>
            <a:endCxn id="2178" idx="1"/>
          </p:cNvCxnSpPr>
          <p:nvPr/>
        </p:nvCxnSpPr>
        <p:spPr>
          <a:xfrm>
            <a:off x="2962375" y="2085925"/>
            <a:ext cx="916500" cy="103500"/>
          </a:xfrm>
          <a:prstGeom prst="bentConnector2">
            <a:avLst/>
          </a:prstGeom>
          <a:noFill/>
          <a:ln cap="flat" cmpd="sng" w="19050">
            <a:solidFill>
              <a:schemeClr val="dk1"/>
            </a:solidFill>
            <a:prstDash val="solid"/>
            <a:round/>
            <a:headEnd len="med" w="med" type="none"/>
            <a:tailEnd len="med" w="med" type="none"/>
          </a:ln>
        </p:spPr>
      </p:cxnSp>
      <p:cxnSp>
        <p:nvCxnSpPr>
          <p:cNvPr id="2189" name="Google Shape;2189;p43"/>
          <p:cNvCxnSpPr>
            <a:stCxn id="2178" idx="7"/>
            <a:endCxn id="2186" idx="1"/>
          </p:cNvCxnSpPr>
          <p:nvPr/>
        </p:nvCxnSpPr>
        <p:spPr>
          <a:xfrm rot="-5400000">
            <a:off x="5671647" y="1679678"/>
            <a:ext cx="103500" cy="916200"/>
          </a:xfrm>
          <a:prstGeom prst="bentConnector2">
            <a:avLst/>
          </a:prstGeom>
          <a:noFill/>
          <a:ln cap="flat" cmpd="sng" w="19050">
            <a:solidFill>
              <a:srgbClr val="434343"/>
            </a:solidFill>
            <a:prstDash val="solid"/>
            <a:round/>
            <a:headEnd len="med" w="med" type="none"/>
            <a:tailEnd len="med" w="med" type="none"/>
          </a:ln>
        </p:spPr>
      </p:cxnSp>
      <p:cxnSp>
        <p:nvCxnSpPr>
          <p:cNvPr id="2190" name="Google Shape;2190;p43"/>
          <p:cNvCxnSpPr>
            <a:stCxn id="2185" idx="3"/>
            <a:endCxn id="2178" idx="3"/>
          </p:cNvCxnSpPr>
          <p:nvPr/>
        </p:nvCxnSpPr>
        <p:spPr>
          <a:xfrm flipH="1" rot="10800000">
            <a:off x="2809800" y="3575925"/>
            <a:ext cx="1068900" cy="22500"/>
          </a:xfrm>
          <a:prstGeom prst="bentConnector2">
            <a:avLst/>
          </a:prstGeom>
          <a:noFill/>
          <a:ln cap="flat" cmpd="sng" w="19050">
            <a:solidFill>
              <a:srgbClr val="434343"/>
            </a:solidFill>
            <a:prstDash val="solid"/>
            <a:round/>
            <a:headEnd len="med" w="med" type="none"/>
            <a:tailEnd len="med" w="med" type="none"/>
          </a:ln>
        </p:spPr>
      </p:cxnSp>
      <p:cxnSp>
        <p:nvCxnSpPr>
          <p:cNvPr id="2191" name="Google Shape;2191;p43"/>
          <p:cNvCxnSpPr>
            <a:stCxn id="2178" idx="5"/>
            <a:endCxn id="2187" idx="1"/>
          </p:cNvCxnSpPr>
          <p:nvPr/>
        </p:nvCxnSpPr>
        <p:spPr>
          <a:xfrm rot="-5400000">
            <a:off x="5630547" y="2981872"/>
            <a:ext cx="228900" cy="959400"/>
          </a:xfrm>
          <a:prstGeom prst="bentConnector4">
            <a:avLst>
              <a:gd fmla="val -229479" name="adj1"/>
              <a:gd fmla="val 64959" name="adj2"/>
            </a:avLst>
          </a:prstGeom>
          <a:noFill/>
          <a:ln cap="flat" cmpd="sng" w="19050">
            <a:solidFill>
              <a:srgbClr val="434343"/>
            </a:solidFill>
            <a:prstDash val="solid"/>
            <a:round/>
            <a:headEnd len="med" w="med" type="none"/>
            <a:tailEnd len="med" w="med" type="none"/>
          </a:ln>
        </p:spPr>
      </p:cxnSp>
      <p:sp>
        <p:nvSpPr>
          <p:cNvPr id="2192" name="Google Shape;2192;p43"/>
          <p:cNvSpPr txBox="1"/>
          <p:nvPr/>
        </p:nvSpPr>
        <p:spPr>
          <a:xfrm>
            <a:off x="359600" y="3724350"/>
            <a:ext cx="33564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200">
                <a:latin typeface="Anonymous Pro"/>
                <a:ea typeface="Anonymous Pro"/>
                <a:cs typeface="Anonymous Pro"/>
                <a:sym typeface="Anonymous Pro"/>
              </a:rPr>
              <a:t>Motive: Overview the documentation that’s about the be included in the digital system</a:t>
            </a:r>
            <a:endParaRPr sz="1200">
              <a:solidFill>
                <a:srgbClr val="000000"/>
              </a:solidFill>
              <a:latin typeface="Anonymous Pro"/>
              <a:ea typeface="Anonymous Pro"/>
              <a:cs typeface="Anonymous Pro"/>
              <a:sym typeface="Anonymous Pro"/>
            </a:endParaRPr>
          </a:p>
        </p:txBody>
      </p:sp>
      <p:sp>
        <p:nvSpPr>
          <p:cNvPr id="2193" name="Google Shape;2193;p43"/>
          <p:cNvSpPr txBox="1"/>
          <p:nvPr/>
        </p:nvSpPr>
        <p:spPr>
          <a:xfrm>
            <a:off x="5916950" y="2175925"/>
            <a:ext cx="24720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sv" sz="1200">
                <a:latin typeface="Anonymous Pro"/>
                <a:ea typeface="Anonymous Pro"/>
                <a:cs typeface="Anonymous Pro"/>
                <a:sym typeface="Anonymous Pro"/>
              </a:rPr>
              <a:t>Motive: Overview activities and workflow at the station</a:t>
            </a:r>
            <a:endParaRPr sz="1200">
              <a:solidFill>
                <a:srgbClr val="000000"/>
              </a:solidFill>
              <a:latin typeface="Anonymous Pro"/>
              <a:ea typeface="Anonymous Pro"/>
              <a:cs typeface="Anonymous Pro"/>
              <a:sym typeface="Anonymous Pro"/>
            </a:endParaRPr>
          </a:p>
        </p:txBody>
      </p:sp>
      <p:sp>
        <p:nvSpPr>
          <p:cNvPr id="2194" name="Google Shape;2194;p43"/>
          <p:cNvSpPr txBox="1"/>
          <p:nvPr/>
        </p:nvSpPr>
        <p:spPr>
          <a:xfrm>
            <a:off x="5552450" y="3575925"/>
            <a:ext cx="24720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sv" sz="1200">
                <a:latin typeface="Anonymous Pro"/>
                <a:ea typeface="Anonymous Pro"/>
                <a:cs typeface="Anonymous Pro"/>
                <a:sym typeface="Anonymous Pro"/>
              </a:rPr>
              <a:t>Motive: Understanding client needs</a:t>
            </a:r>
            <a:endParaRPr sz="1200">
              <a:solidFill>
                <a:srgbClr val="000000"/>
              </a:solidFill>
              <a:latin typeface="Anonymous Pro"/>
              <a:ea typeface="Anonymous Pro"/>
              <a:cs typeface="Anonymous Pro"/>
              <a:sym typeface="Anonymou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44"/>
          <p:cNvSpPr txBox="1"/>
          <p:nvPr/>
        </p:nvSpPr>
        <p:spPr>
          <a:xfrm>
            <a:off x="523050" y="326925"/>
            <a:ext cx="5928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3000">
                <a:solidFill>
                  <a:schemeClr val="dk2"/>
                </a:solidFill>
                <a:latin typeface="Overpass Black"/>
                <a:ea typeface="Overpass Black"/>
                <a:cs typeface="Overpass Black"/>
                <a:sym typeface="Overpass Black"/>
              </a:rPr>
              <a:t>2. Requirements </a:t>
            </a:r>
            <a:endParaRPr/>
          </a:p>
        </p:txBody>
      </p:sp>
      <p:sp>
        <p:nvSpPr>
          <p:cNvPr id="2200" name="Google Shape;2200;p44"/>
          <p:cNvSpPr/>
          <p:nvPr/>
        </p:nvSpPr>
        <p:spPr>
          <a:xfrm>
            <a:off x="3591650" y="1728025"/>
            <a:ext cx="1960800" cy="1960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4"/>
          <p:cNvSpPr/>
          <p:nvPr/>
        </p:nvSpPr>
        <p:spPr>
          <a:xfrm>
            <a:off x="3591650" y="1728025"/>
            <a:ext cx="1960800" cy="1960800"/>
          </a:xfrm>
          <a:prstGeom prst="blockArc">
            <a:avLst>
              <a:gd fmla="val 16199825" name="adj1"/>
              <a:gd fmla="val 0" name="adj2"/>
              <a:gd fmla="val 25000" name="adj3"/>
            </a:avLst>
          </a:prstGeom>
          <a:solidFill>
            <a:srgbClr val="D9D2E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4"/>
          <p:cNvSpPr/>
          <p:nvPr/>
        </p:nvSpPr>
        <p:spPr>
          <a:xfrm flipH="1">
            <a:off x="3591650" y="1728025"/>
            <a:ext cx="1960800" cy="1960800"/>
          </a:xfrm>
          <a:prstGeom prst="blockArc">
            <a:avLst>
              <a:gd fmla="val 16199825" name="adj1"/>
              <a:gd fmla="val 0" name="adj2"/>
              <a:gd fmla="val 25000" name="adj3"/>
            </a:avLst>
          </a:prstGeom>
          <a:solidFill>
            <a:srgbClr val="FCE5C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4"/>
          <p:cNvSpPr/>
          <p:nvPr/>
        </p:nvSpPr>
        <p:spPr>
          <a:xfrm rot="10800000">
            <a:off x="3591650" y="1728025"/>
            <a:ext cx="1960800" cy="1960800"/>
          </a:xfrm>
          <a:prstGeom prst="blockArc">
            <a:avLst>
              <a:gd fmla="val 16199825" name="adj1"/>
              <a:gd fmla="val 0" name="adj2"/>
              <a:gd fmla="val 25000" name="adj3"/>
            </a:avLst>
          </a:prstGeom>
          <a:solidFill>
            <a:srgbClr val="F4CCCC"/>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4"/>
          <p:cNvSpPr txBox="1"/>
          <p:nvPr/>
        </p:nvSpPr>
        <p:spPr>
          <a:xfrm>
            <a:off x="490375" y="1399800"/>
            <a:ext cx="2190300" cy="75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sv" sz="1200">
                <a:latin typeface="Overpass"/>
                <a:ea typeface="Overpass"/>
                <a:cs typeface="Overpass"/>
                <a:sym typeface="Overpass"/>
              </a:rPr>
              <a:t>“Each case should have its unique ID which is chosen by some specifics of the case “</a:t>
            </a:r>
            <a:endParaRPr sz="2700">
              <a:solidFill>
                <a:srgbClr val="000000"/>
              </a:solidFill>
              <a:latin typeface="Overpass"/>
              <a:ea typeface="Overpass"/>
              <a:cs typeface="Overpass"/>
              <a:sym typeface="Overpass"/>
            </a:endParaRPr>
          </a:p>
        </p:txBody>
      </p:sp>
      <p:sp>
        <p:nvSpPr>
          <p:cNvPr id="2205" name="Google Shape;2205;p44"/>
          <p:cNvSpPr txBox="1"/>
          <p:nvPr/>
        </p:nvSpPr>
        <p:spPr>
          <a:xfrm>
            <a:off x="419050" y="3172775"/>
            <a:ext cx="2032800" cy="75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sv" sz="1200">
                <a:latin typeface="Overpass"/>
                <a:ea typeface="Overpass"/>
                <a:cs typeface="Overpass"/>
                <a:sym typeface="Overpass"/>
              </a:rPr>
              <a:t>“Suspects are associated with at least one case”</a:t>
            </a:r>
            <a:endParaRPr sz="2700">
              <a:solidFill>
                <a:srgbClr val="000000"/>
              </a:solidFill>
              <a:latin typeface="Overpass"/>
              <a:ea typeface="Overpass"/>
              <a:cs typeface="Overpass"/>
              <a:sym typeface="Overpass"/>
            </a:endParaRPr>
          </a:p>
        </p:txBody>
      </p:sp>
      <p:sp>
        <p:nvSpPr>
          <p:cNvPr id="2206" name="Google Shape;2206;p44"/>
          <p:cNvSpPr txBox="1"/>
          <p:nvPr/>
        </p:nvSpPr>
        <p:spPr>
          <a:xfrm>
            <a:off x="6181600" y="1669175"/>
            <a:ext cx="25311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sv" sz="1200">
                <a:latin typeface="Overpass"/>
                <a:ea typeface="Overpass"/>
                <a:cs typeface="Overpass"/>
                <a:sym typeface="Overpass"/>
              </a:rPr>
              <a:t>“Each case is defined by their lead officer, date of occurrence, location, type of crime and victim” </a:t>
            </a:r>
            <a:endParaRPr sz="2700">
              <a:solidFill>
                <a:srgbClr val="000000"/>
              </a:solidFill>
              <a:latin typeface="Overpass"/>
              <a:ea typeface="Overpass"/>
              <a:cs typeface="Overpass"/>
              <a:sym typeface="Overpass"/>
            </a:endParaRPr>
          </a:p>
        </p:txBody>
      </p:sp>
      <p:cxnSp>
        <p:nvCxnSpPr>
          <p:cNvPr id="2207" name="Google Shape;2207;p44"/>
          <p:cNvCxnSpPr>
            <a:stCxn id="2204" idx="3"/>
            <a:endCxn id="2200" idx="1"/>
          </p:cNvCxnSpPr>
          <p:nvPr/>
        </p:nvCxnSpPr>
        <p:spPr>
          <a:xfrm>
            <a:off x="2680675" y="1776900"/>
            <a:ext cx="1198200" cy="238200"/>
          </a:xfrm>
          <a:prstGeom prst="bentConnector2">
            <a:avLst/>
          </a:prstGeom>
          <a:noFill/>
          <a:ln cap="flat" cmpd="sng" w="19050">
            <a:solidFill>
              <a:schemeClr val="dk1"/>
            </a:solidFill>
            <a:prstDash val="solid"/>
            <a:round/>
            <a:headEnd len="med" w="med" type="none"/>
            <a:tailEnd len="med" w="med" type="none"/>
          </a:ln>
        </p:spPr>
      </p:cxnSp>
      <p:cxnSp>
        <p:nvCxnSpPr>
          <p:cNvPr id="2208" name="Google Shape;2208;p44"/>
          <p:cNvCxnSpPr>
            <a:stCxn id="2200" idx="7"/>
            <a:endCxn id="2206" idx="1"/>
          </p:cNvCxnSpPr>
          <p:nvPr/>
        </p:nvCxnSpPr>
        <p:spPr>
          <a:xfrm rot="-5400000">
            <a:off x="5671647" y="1505328"/>
            <a:ext cx="103500" cy="916200"/>
          </a:xfrm>
          <a:prstGeom prst="bentConnector2">
            <a:avLst/>
          </a:prstGeom>
          <a:noFill/>
          <a:ln cap="flat" cmpd="sng" w="19050">
            <a:solidFill>
              <a:srgbClr val="434343"/>
            </a:solidFill>
            <a:prstDash val="solid"/>
            <a:round/>
            <a:headEnd len="med" w="med" type="none"/>
            <a:tailEnd len="med" w="med" type="none"/>
          </a:ln>
        </p:spPr>
      </p:cxnSp>
      <p:cxnSp>
        <p:nvCxnSpPr>
          <p:cNvPr id="2209" name="Google Shape;2209;p44"/>
          <p:cNvCxnSpPr>
            <a:stCxn id="2205" idx="3"/>
            <a:endCxn id="2200" idx="3"/>
          </p:cNvCxnSpPr>
          <p:nvPr/>
        </p:nvCxnSpPr>
        <p:spPr>
          <a:xfrm flipH="1" rot="10800000">
            <a:off x="2451850" y="3401675"/>
            <a:ext cx="1427100" cy="148200"/>
          </a:xfrm>
          <a:prstGeom prst="bentConnector2">
            <a:avLst/>
          </a:prstGeom>
          <a:noFill/>
          <a:ln cap="flat" cmpd="sng" w="19050">
            <a:solidFill>
              <a:srgbClr val="434343"/>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45"/>
          <p:cNvSpPr txBox="1"/>
          <p:nvPr>
            <p:ph type="ctrTitle"/>
          </p:nvPr>
        </p:nvSpPr>
        <p:spPr>
          <a:xfrm>
            <a:off x="187375" y="434600"/>
            <a:ext cx="53466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3000"/>
              <a:t>3. </a:t>
            </a:r>
            <a:r>
              <a:rPr lang="sv" sz="3000"/>
              <a:t>Conceptual modeling</a:t>
            </a:r>
            <a:endParaRPr sz="3000"/>
          </a:p>
        </p:txBody>
      </p:sp>
      <p:sp>
        <p:nvSpPr>
          <p:cNvPr id="2215" name="Google Shape;2215;p45"/>
          <p:cNvSpPr txBox="1"/>
          <p:nvPr>
            <p:ph idx="1" type="subTitle"/>
          </p:nvPr>
        </p:nvSpPr>
        <p:spPr>
          <a:xfrm>
            <a:off x="563300" y="13511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cxnSp>
        <p:nvCxnSpPr>
          <p:cNvPr id="2216" name="Google Shape;2216;p45"/>
          <p:cNvCxnSpPr/>
          <p:nvPr/>
        </p:nvCxnSpPr>
        <p:spPr>
          <a:xfrm>
            <a:off x="4652625" y="1143775"/>
            <a:ext cx="46800" cy="3640500"/>
          </a:xfrm>
          <a:prstGeom prst="straightConnector1">
            <a:avLst/>
          </a:prstGeom>
          <a:noFill/>
          <a:ln cap="flat" cmpd="sng" w="28575">
            <a:solidFill>
              <a:srgbClr val="999999"/>
            </a:solidFill>
            <a:prstDash val="solid"/>
            <a:round/>
            <a:headEnd len="med" w="med" type="none"/>
            <a:tailEnd len="med" w="med" type="none"/>
          </a:ln>
        </p:spPr>
      </p:cxnSp>
      <p:sp>
        <p:nvSpPr>
          <p:cNvPr id="2217" name="Google Shape;2217;p45"/>
          <p:cNvSpPr/>
          <p:nvPr/>
        </p:nvSpPr>
        <p:spPr>
          <a:xfrm rot="10800000">
            <a:off x="5286075" y="1131975"/>
            <a:ext cx="2995200" cy="841200"/>
          </a:xfrm>
          <a:prstGeom prst="homePlate">
            <a:avLst>
              <a:gd fmla="val 50000" name="adj"/>
            </a:avLst>
          </a:prstGeom>
          <a:solidFill>
            <a:srgbClr val="F5D6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18" name="Google Shape;2218;p45"/>
          <p:cNvSpPr/>
          <p:nvPr/>
        </p:nvSpPr>
        <p:spPr>
          <a:xfrm rot="10800000">
            <a:off x="5286025" y="2306200"/>
            <a:ext cx="2983500" cy="857400"/>
          </a:xfrm>
          <a:prstGeom prst="homePlate">
            <a:avLst>
              <a:gd fmla="val 50000"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19" name="Google Shape;2219;p45"/>
          <p:cNvSpPr/>
          <p:nvPr/>
        </p:nvSpPr>
        <p:spPr>
          <a:xfrm rot="10800000">
            <a:off x="5427800" y="3486175"/>
            <a:ext cx="2839500" cy="935400"/>
          </a:xfrm>
          <a:prstGeom prst="homePlate">
            <a:avLst>
              <a:gd fmla="val 50000"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20" name="Google Shape;2220;p45"/>
          <p:cNvSpPr txBox="1"/>
          <p:nvPr/>
        </p:nvSpPr>
        <p:spPr>
          <a:xfrm>
            <a:off x="5625200" y="1221950"/>
            <a:ext cx="26421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solidFill>
                  <a:schemeClr val="dk2"/>
                </a:solidFill>
                <a:latin typeface="Overpass SemiBold"/>
                <a:ea typeface="Overpass SemiBold"/>
                <a:cs typeface="Overpass SemiBold"/>
                <a:sym typeface="Overpass SemiBold"/>
              </a:rPr>
              <a:t>STEP 1:</a:t>
            </a:r>
            <a:r>
              <a:rPr lang="sv">
                <a:solidFill>
                  <a:schemeClr val="dk2"/>
                </a:solidFill>
                <a:latin typeface="Open Sans"/>
                <a:ea typeface="Open Sans"/>
                <a:cs typeface="Open Sans"/>
                <a:sym typeface="Open Sans"/>
              </a:rPr>
              <a:t> Identification and Characterization of Entities</a:t>
            </a:r>
            <a:endParaRPr>
              <a:solidFill>
                <a:schemeClr val="dk2"/>
              </a:solidFill>
              <a:latin typeface="Open Sans"/>
              <a:ea typeface="Open Sans"/>
              <a:cs typeface="Open Sans"/>
              <a:sym typeface="Open Sans"/>
            </a:endParaRPr>
          </a:p>
        </p:txBody>
      </p:sp>
      <p:sp>
        <p:nvSpPr>
          <p:cNvPr id="2221" name="Google Shape;2221;p45"/>
          <p:cNvSpPr txBox="1"/>
          <p:nvPr/>
        </p:nvSpPr>
        <p:spPr>
          <a:xfrm>
            <a:off x="5721200" y="2284050"/>
            <a:ext cx="254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solidFill>
                  <a:schemeClr val="dk2"/>
                </a:solidFill>
                <a:latin typeface="Overpass SemiBold"/>
                <a:ea typeface="Overpass SemiBold"/>
                <a:cs typeface="Overpass SemiBold"/>
                <a:sym typeface="Overpass SemiBold"/>
              </a:rPr>
              <a:t>STEP 2:</a:t>
            </a:r>
            <a:r>
              <a:rPr lang="sv">
                <a:solidFill>
                  <a:schemeClr val="dk2"/>
                </a:solidFill>
                <a:latin typeface="Open Sans"/>
                <a:ea typeface="Open Sans"/>
                <a:cs typeface="Open Sans"/>
                <a:sym typeface="Open Sans"/>
              </a:rPr>
              <a:t> Identification and Characterization of Relationships</a:t>
            </a:r>
            <a:endParaRPr/>
          </a:p>
        </p:txBody>
      </p:sp>
      <p:sp>
        <p:nvSpPr>
          <p:cNvPr id="2222" name="Google Shape;2222;p45"/>
          <p:cNvSpPr txBox="1"/>
          <p:nvPr/>
        </p:nvSpPr>
        <p:spPr>
          <a:xfrm>
            <a:off x="5859575" y="3426225"/>
            <a:ext cx="240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solidFill>
                  <a:schemeClr val="dk2"/>
                </a:solidFill>
                <a:latin typeface="Overpass SemiBold"/>
                <a:ea typeface="Overpass SemiBold"/>
                <a:cs typeface="Overpass SemiBold"/>
                <a:sym typeface="Overpass SemiBold"/>
              </a:rPr>
              <a:t>STEP 3:</a:t>
            </a:r>
            <a:r>
              <a:rPr lang="sv">
                <a:solidFill>
                  <a:schemeClr val="dk2"/>
                </a:solidFill>
                <a:latin typeface="Open Sans"/>
                <a:ea typeface="Open Sans"/>
                <a:cs typeface="Open Sans"/>
                <a:sym typeface="Open Sans"/>
              </a:rPr>
              <a:t> Identification and Characterization of the Attributes of Entities and Relationships.</a:t>
            </a:r>
            <a:endParaRPr/>
          </a:p>
        </p:txBody>
      </p:sp>
      <p:sp>
        <p:nvSpPr>
          <p:cNvPr id="2223" name="Google Shape;2223;p45"/>
          <p:cNvSpPr txBox="1"/>
          <p:nvPr/>
        </p:nvSpPr>
        <p:spPr>
          <a:xfrm>
            <a:off x="624725" y="1225975"/>
            <a:ext cx="3558300" cy="3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solidFill>
                  <a:schemeClr val="dk2"/>
                </a:solidFill>
                <a:latin typeface="Open Sans SemiBold"/>
                <a:ea typeface="Open Sans SemiBold"/>
                <a:cs typeface="Open Sans SemiBold"/>
                <a:sym typeface="Open Sans SemiBold"/>
              </a:rPr>
              <a:t>Gather Details:</a:t>
            </a:r>
            <a:r>
              <a:rPr lang="sv">
                <a:solidFill>
                  <a:schemeClr val="dk2"/>
                </a:solidFill>
                <a:latin typeface="Open Sans"/>
                <a:ea typeface="Open Sans"/>
                <a:cs typeface="Open Sans"/>
                <a:sym typeface="Open Sans"/>
              </a:rPr>
              <a:t> We collect and characterise  data about the system's building blocks (entities), their properties (attributes), and how they connect (relationships).</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sv">
                <a:solidFill>
                  <a:schemeClr val="dk2"/>
                </a:solidFill>
                <a:latin typeface="Open Sans SemiBold"/>
                <a:ea typeface="Open Sans SemiBold"/>
                <a:cs typeface="Open Sans SemiBold"/>
                <a:sym typeface="Open Sans SemiBold"/>
              </a:rPr>
              <a:t>Develop: </a:t>
            </a:r>
            <a:r>
              <a:rPr lang="sv">
                <a:solidFill>
                  <a:schemeClr val="dk2"/>
                </a:solidFill>
                <a:latin typeface="Open Sans"/>
                <a:ea typeface="Open Sans"/>
                <a:cs typeface="Open Sans"/>
                <a:sym typeface="Open Sans"/>
              </a:rPr>
              <a:t>In our case, we chose to develop a conceptual scheme for each of the usage views, we identified (Employee,Department, Report, Case, Suspect)</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sv">
                <a:solidFill>
                  <a:schemeClr val="dk2"/>
                </a:solidFill>
                <a:latin typeface="Open Sans SemiBold"/>
                <a:ea typeface="Open Sans SemiBold"/>
                <a:cs typeface="Open Sans SemiBold"/>
                <a:sym typeface="Open Sans SemiBold"/>
              </a:rPr>
              <a:t>Visualize the System: </a:t>
            </a:r>
            <a:r>
              <a:rPr lang="sv">
                <a:solidFill>
                  <a:schemeClr val="dk2"/>
                </a:solidFill>
                <a:latin typeface="Open Sans"/>
                <a:ea typeface="Open Sans"/>
                <a:cs typeface="Open Sans"/>
                <a:sym typeface="Open Sans"/>
              </a:rPr>
              <a:t>This data is transformed into a clear blueprint using an ERD, showing entities, their details, and the connections between them.</a:t>
            </a:r>
            <a:endParaRPr>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